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272" r:id="rId2"/>
    <p:sldId id="273" r:id="rId3"/>
    <p:sldId id="302" r:id="rId4"/>
    <p:sldId id="277" r:id="rId5"/>
    <p:sldId id="275" r:id="rId6"/>
    <p:sldId id="276" r:id="rId7"/>
    <p:sldId id="283" r:id="rId8"/>
    <p:sldId id="287" r:id="rId9"/>
    <p:sldId id="310" r:id="rId10"/>
    <p:sldId id="278" r:id="rId11"/>
    <p:sldId id="284" r:id="rId12"/>
    <p:sldId id="285" r:id="rId13"/>
    <p:sldId id="286" r:id="rId14"/>
    <p:sldId id="296" r:id="rId15"/>
    <p:sldId id="311" r:id="rId16"/>
    <p:sldId id="288" r:id="rId17"/>
    <p:sldId id="312" r:id="rId18"/>
    <p:sldId id="304" r:id="rId19"/>
    <p:sldId id="282" r:id="rId20"/>
    <p:sldId id="280" r:id="rId21"/>
    <p:sldId id="281" r:id="rId22"/>
    <p:sldId id="305" r:id="rId23"/>
    <p:sldId id="291" r:id="rId24"/>
    <p:sldId id="289" r:id="rId25"/>
    <p:sldId id="290" r:id="rId26"/>
    <p:sldId id="306" r:id="rId27"/>
    <p:sldId id="308" r:id="rId28"/>
    <p:sldId id="307" r:id="rId29"/>
    <p:sldId id="309" r:id="rId30"/>
    <p:sldId id="313" r:id="rId31"/>
    <p:sldId id="292" r:id="rId32"/>
    <p:sldId id="270" r:id="rId33"/>
  </p:sldIdLst>
  <p:sldSz cx="9144000" cy="5143500" type="screen16x9"/>
  <p:notesSz cx="6735763" cy="98663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ralegal | Maverick Advocaten" initials="p|M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80" d="100"/>
          <a:sy n="80" d="100"/>
        </p:scale>
        <p:origin x="-2436" y="-109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F75A091B-19C2-484F-A417-E5DD828EA646}" type="datetimeFigureOut">
              <a:rPr lang="nl-NL" smtClean="0"/>
              <a:t>10-7-2018</a:t>
            </a:fld>
            <a:endParaRPr lang="nl-NL"/>
          </a:p>
        </p:txBody>
      </p:sp>
      <p:sp>
        <p:nvSpPr>
          <p:cNvPr id="4" name="Tijdelijke aanduiding voor voettekst 3"/>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14763" y="9371013"/>
            <a:ext cx="2919412" cy="493712"/>
          </a:xfrm>
          <a:prstGeom prst="rect">
            <a:avLst/>
          </a:prstGeom>
        </p:spPr>
        <p:txBody>
          <a:bodyPr vert="horz" lIns="91440" tIns="45720" rIns="91440" bIns="45720" rtlCol="0" anchor="b"/>
          <a:lstStyle>
            <a:lvl1pPr algn="r">
              <a:defRPr sz="1200"/>
            </a:lvl1pPr>
          </a:lstStyle>
          <a:p>
            <a:fld id="{0E036E23-3D7D-4487-8BBD-D87080D05DFC}" type="slidenum">
              <a:rPr lang="nl-NL" smtClean="0"/>
              <a:t>‹nr.›</a:t>
            </a:fld>
            <a:endParaRPr lang="nl-NL"/>
          </a:p>
        </p:txBody>
      </p:sp>
    </p:spTree>
    <p:extLst>
      <p:ext uri="{BB962C8B-B14F-4D97-AF65-F5344CB8AC3E}">
        <p14:creationId xmlns:p14="http://schemas.microsoft.com/office/powerpoint/2010/main" val="29152794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64747E3D-AED1-4865-B8A1-A7127F71369F}" type="datetimeFigureOut">
              <a:rPr lang="nl-NL" smtClean="0"/>
              <a:t>10-7-2018</a:t>
            </a:fld>
            <a:endParaRPr lang="nl-NL"/>
          </a:p>
        </p:txBody>
      </p:sp>
      <p:sp>
        <p:nvSpPr>
          <p:cNvPr id="4" name="Tijdelijke aanduiding voor dia-afbeelding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B01C8A68-76C3-402A-BAEF-D1CC4CE17CF9}" type="slidenum">
              <a:rPr lang="nl-NL" smtClean="0"/>
              <a:t>‹nr.›</a:t>
            </a:fld>
            <a:endParaRPr lang="nl-NL"/>
          </a:p>
        </p:txBody>
      </p:sp>
    </p:spTree>
    <p:extLst>
      <p:ext uri="{BB962C8B-B14F-4D97-AF65-F5344CB8AC3E}">
        <p14:creationId xmlns:p14="http://schemas.microsoft.com/office/powerpoint/2010/main" val="529447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a:defRPr sz="2000">
                <a:solidFill>
                  <a:schemeClr val="bg1"/>
                </a:solidFill>
                <a:latin typeface="Minion"/>
              </a:defRPr>
            </a:lvl1pPr>
            <a:lvl2pPr marL="742950" indent="-285750">
              <a:defRPr sz="2000">
                <a:solidFill>
                  <a:schemeClr val="bg1"/>
                </a:solidFill>
                <a:latin typeface="Minion"/>
              </a:defRPr>
            </a:lvl2pPr>
            <a:lvl3pPr marL="1143000" indent="-228600">
              <a:defRPr sz="2000">
                <a:solidFill>
                  <a:schemeClr val="bg1"/>
                </a:solidFill>
                <a:latin typeface="Minion"/>
              </a:defRPr>
            </a:lvl3pPr>
            <a:lvl4pPr marL="1600200" indent="-228600">
              <a:defRPr sz="2000">
                <a:solidFill>
                  <a:schemeClr val="bg1"/>
                </a:solidFill>
                <a:latin typeface="Minion"/>
              </a:defRPr>
            </a:lvl4pPr>
            <a:lvl5pPr marL="2057400" indent="-228600">
              <a:defRPr sz="2000">
                <a:solidFill>
                  <a:schemeClr val="bg1"/>
                </a:solidFill>
                <a:latin typeface="Minion"/>
              </a:defRPr>
            </a:lvl5pPr>
            <a:lvl6pPr marL="2514600" indent="-228600" eaLnBrk="0" fontAlgn="base" hangingPunct="0">
              <a:spcBef>
                <a:spcPct val="0"/>
              </a:spcBef>
              <a:spcAft>
                <a:spcPct val="0"/>
              </a:spcAft>
              <a:defRPr sz="2000">
                <a:solidFill>
                  <a:schemeClr val="bg1"/>
                </a:solidFill>
                <a:latin typeface="Minion"/>
              </a:defRPr>
            </a:lvl6pPr>
            <a:lvl7pPr marL="2971800" indent="-228600" eaLnBrk="0" fontAlgn="base" hangingPunct="0">
              <a:spcBef>
                <a:spcPct val="0"/>
              </a:spcBef>
              <a:spcAft>
                <a:spcPct val="0"/>
              </a:spcAft>
              <a:defRPr sz="2000">
                <a:solidFill>
                  <a:schemeClr val="bg1"/>
                </a:solidFill>
                <a:latin typeface="Minion"/>
              </a:defRPr>
            </a:lvl7pPr>
            <a:lvl8pPr marL="3429000" indent="-228600" eaLnBrk="0" fontAlgn="base" hangingPunct="0">
              <a:spcBef>
                <a:spcPct val="0"/>
              </a:spcBef>
              <a:spcAft>
                <a:spcPct val="0"/>
              </a:spcAft>
              <a:defRPr sz="2000">
                <a:solidFill>
                  <a:schemeClr val="bg1"/>
                </a:solidFill>
                <a:latin typeface="Minion"/>
              </a:defRPr>
            </a:lvl8pPr>
            <a:lvl9pPr marL="3886200" indent="-228600" eaLnBrk="0" fontAlgn="base" hangingPunct="0">
              <a:spcBef>
                <a:spcPct val="0"/>
              </a:spcBef>
              <a:spcAft>
                <a:spcPct val="0"/>
              </a:spcAft>
              <a:defRPr sz="2000">
                <a:solidFill>
                  <a:schemeClr val="bg1"/>
                </a:solidFill>
                <a:latin typeface="Minion"/>
              </a:defRPr>
            </a:lvl9pPr>
          </a:lstStyle>
          <a:p>
            <a:fld id="{182D5285-797D-446B-B008-19C098F75784}" type="slidenum">
              <a:rPr lang="en-US" altLang="nl-NL" sz="1200" smtClean="0">
                <a:solidFill>
                  <a:schemeClr val="tx1"/>
                </a:solidFill>
                <a:latin typeface="Arial" panose="020B0604020202020204" pitchFamily="34" charset="0"/>
              </a:rPr>
              <a:pPr/>
              <a:t>1</a:t>
            </a:fld>
            <a:endParaRPr lang="en-US" altLang="nl-NL" sz="1200" smtClean="0">
              <a:solidFill>
                <a:schemeClr val="tx1"/>
              </a:solidFill>
              <a:latin typeface="Arial" panose="020B0604020202020204" pitchFamily="34" charset="0"/>
            </a:endParaRPr>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p:spPr>
        <p:txBody>
          <a:bodyPr/>
          <a:lstStyle/>
          <a:p>
            <a:pPr eaLnBrk="1" hangingPunct="1"/>
            <a:endParaRPr lang="nl-NL" altLang="nl-NL" smtClean="0"/>
          </a:p>
        </p:txBody>
      </p:sp>
    </p:spTree>
    <p:extLst>
      <p:ext uri="{BB962C8B-B14F-4D97-AF65-F5344CB8AC3E}">
        <p14:creationId xmlns:p14="http://schemas.microsoft.com/office/powerpoint/2010/main" val="3576795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597819"/>
            <a:ext cx="7772400" cy="1102519"/>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p>
            <a:fld id="{10F87B6B-55D6-4128-887F-8467B719C9A6}" type="datetimeFigureOut">
              <a:rPr lang="nl-NL" smtClean="0"/>
              <a:t>10-7-2018</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7E6D328B-D64E-4B10-87D0-6204998E9B20}" type="slidenum">
              <a:rPr lang="nl-NL" smtClean="0"/>
              <a:t>‹nr.›</a:t>
            </a:fld>
            <a:endParaRPr lang="nl-NL"/>
          </a:p>
        </p:txBody>
      </p:sp>
    </p:spTree>
    <p:extLst>
      <p:ext uri="{BB962C8B-B14F-4D97-AF65-F5344CB8AC3E}">
        <p14:creationId xmlns:p14="http://schemas.microsoft.com/office/powerpoint/2010/main" val="401414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10F87B6B-55D6-4128-887F-8467B719C9A6}" type="datetimeFigureOut">
              <a:rPr lang="nl-NL" smtClean="0"/>
              <a:t>10-7-2018</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7E6D328B-D64E-4B10-87D0-6204998E9B20}" type="slidenum">
              <a:rPr lang="nl-NL" smtClean="0"/>
              <a:t>‹nr.›</a:t>
            </a:fld>
            <a:endParaRPr lang="nl-NL"/>
          </a:p>
        </p:txBody>
      </p:sp>
    </p:spTree>
    <p:extLst>
      <p:ext uri="{BB962C8B-B14F-4D97-AF65-F5344CB8AC3E}">
        <p14:creationId xmlns:p14="http://schemas.microsoft.com/office/powerpoint/2010/main" val="794279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10F87B6B-55D6-4128-887F-8467B719C9A6}" type="datetimeFigureOut">
              <a:rPr lang="nl-NL" smtClean="0"/>
              <a:t>10-7-2018</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7E6D328B-D64E-4B10-87D0-6204998E9B20}" type="slidenum">
              <a:rPr lang="nl-NL" smtClean="0"/>
              <a:t>‹nr.›</a:t>
            </a:fld>
            <a:endParaRPr lang="nl-NL"/>
          </a:p>
        </p:txBody>
      </p:sp>
    </p:spTree>
    <p:extLst>
      <p:ext uri="{BB962C8B-B14F-4D97-AF65-F5344CB8AC3E}">
        <p14:creationId xmlns:p14="http://schemas.microsoft.com/office/powerpoint/2010/main" val="3929993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10F87B6B-55D6-4128-887F-8467B719C9A6}" type="datetimeFigureOut">
              <a:rPr lang="nl-NL" smtClean="0"/>
              <a:t>10-7-2018</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7E6D328B-D64E-4B10-87D0-6204998E9B20}" type="slidenum">
              <a:rPr lang="nl-NL" smtClean="0"/>
              <a:t>‹nr.›</a:t>
            </a:fld>
            <a:endParaRPr lang="nl-NL"/>
          </a:p>
        </p:txBody>
      </p:sp>
    </p:spTree>
    <p:extLst>
      <p:ext uri="{BB962C8B-B14F-4D97-AF65-F5344CB8AC3E}">
        <p14:creationId xmlns:p14="http://schemas.microsoft.com/office/powerpoint/2010/main" val="325454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10F87B6B-55D6-4128-887F-8467B719C9A6}" type="datetimeFigureOut">
              <a:rPr lang="nl-NL" smtClean="0"/>
              <a:t>10-7-2018</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7E6D328B-D64E-4B10-87D0-6204998E9B20}" type="slidenum">
              <a:rPr lang="nl-NL" smtClean="0"/>
              <a:t>‹nr.›</a:t>
            </a:fld>
            <a:endParaRPr lang="nl-NL"/>
          </a:p>
        </p:txBody>
      </p:sp>
    </p:spTree>
    <p:extLst>
      <p:ext uri="{BB962C8B-B14F-4D97-AF65-F5344CB8AC3E}">
        <p14:creationId xmlns:p14="http://schemas.microsoft.com/office/powerpoint/2010/main" val="3792766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10F87B6B-55D6-4128-887F-8467B719C9A6}" type="datetimeFigureOut">
              <a:rPr lang="nl-NL" smtClean="0"/>
              <a:t>10-7-2018</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7E6D328B-D64E-4B10-87D0-6204998E9B20}" type="slidenum">
              <a:rPr lang="nl-NL" smtClean="0"/>
              <a:t>‹nr.›</a:t>
            </a:fld>
            <a:endParaRPr lang="nl-NL"/>
          </a:p>
        </p:txBody>
      </p:sp>
    </p:spTree>
    <p:extLst>
      <p:ext uri="{BB962C8B-B14F-4D97-AF65-F5344CB8AC3E}">
        <p14:creationId xmlns:p14="http://schemas.microsoft.com/office/powerpoint/2010/main" val="218797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10F87B6B-55D6-4128-887F-8467B719C9A6}" type="datetimeFigureOut">
              <a:rPr lang="nl-NL" smtClean="0"/>
              <a:t>10-7-2018</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7E6D328B-D64E-4B10-87D0-6204998E9B20}" type="slidenum">
              <a:rPr lang="nl-NL" smtClean="0"/>
              <a:t>‹nr.›</a:t>
            </a:fld>
            <a:endParaRPr lang="nl-NL"/>
          </a:p>
        </p:txBody>
      </p:sp>
    </p:spTree>
    <p:extLst>
      <p:ext uri="{BB962C8B-B14F-4D97-AF65-F5344CB8AC3E}">
        <p14:creationId xmlns:p14="http://schemas.microsoft.com/office/powerpoint/2010/main" val="3750204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1" y="204787"/>
            <a:ext cx="3008313" cy="871538"/>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10F87B6B-55D6-4128-887F-8467B719C9A6}" type="datetimeFigureOut">
              <a:rPr lang="nl-NL" smtClean="0"/>
              <a:t>10-7-2018</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7E6D328B-D64E-4B10-87D0-6204998E9B20}" type="slidenum">
              <a:rPr lang="nl-NL" smtClean="0"/>
              <a:t>‹nr.›</a:t>
            </a:fld>
            <a:endParaRPr lang="nl-NL"/>
          </a:p>
        </p:txBody>
      </p:sp>
    </p:spTree>
    <p:extLst>
      <p:ext uri="{BB962C8B-B14F-4D97-AF65-F5344CB8AC3E}">
        <p14:creationId xmlns:p14="http://schemas.microsoft.com/office/powerpoint/2010/main" val="2708865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10F87B6B-55D6-4128-887F-8467B719C9A6}" type="datetimeFigureOut">
              <a:rPr lang="nl-NL" smtClean="0"/>
              <a:t>10-7-2018</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7E6D328B-D64E-4B10-87D0-6204998E9B20}" type="slidenum">
              <a:rPr lang="nl-NL" smtClean="0"/>
              <a:t>‹nr.›</a:t>
            </a:fld>
            <a:endParaRPr lang="nl-NL"/>
          </a:p>
        </p:txBody>
      </p:sp>
    </p:spTree>
    <p:extLst>
      <p:ext uri="{BB962C8B-B14F-4D97-AF65-F5344CB8AC3E}">
        <p14:creationId xmlns:p14="http://schemas.microsoft.com/office/powerpoint/2010/main" val="472437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10F87B6B-55D6-4128-887F-8467B719C9A6}" type="datetimeFigureOut">
              <a:rPr lang="nl-NL" smtClean="0"/>
              <a:t>10-7-2018</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7E6D328B-D64E-4B10-87D0-6204998E9B20}" type="slidenum">
              <a:rPr lang="nl-NL" smtClean="0"/>
              <a:t>‹nr.›</a:t>
            </a:fld>
            <a:endParaRPr lang="nl-NL"/>
          </a:p>
        </p:txBody>
      </p:sp>
    </p:spTree>
    <p:extLst>
      <p:ext uri="{BB962C8B-B14F-4D97-AF65-F5344CB8AC3E}">
        <p14:creationId xmlns:p14="http://schemas.microsoft.com/office/powerpoint/2010/main" val="3195320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154781"/>
            <a:ext cx="2057400" cy="3290888"/>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154781"/>
            <a:ext cx="6019800" cy="3290888"/>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10F87B6B-55D6-4128-887F-8467B719C9A6}" type="datetimeFigureOut">
              <a:rPr lang="nl-NL" smtClean="0"/>
              <a:t>10-7-2018</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7E6D328B-D64E-4B10-87D0-6204998E9B20}" type="slidenum">
              <a:rPr lang="nl-NL" smtClean="0"/>
              <a:t>‹nr.›</a:t>
            </a:fld>
            <a:endParaRPr lang="nl-NL"/>
          </a:p>
        </p:txBody>
      </p:sp>
    </p:spTree>
    <p:extLst>
      <p:ext uri="{BB962C8B-B14F-4D97-AF65-F5344CB8AC3E}">
        <p14:creationId xmlns:p14="http://schemas.microsoft.com/office/powerpoint/2010/main" val="297042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0F87B6B-55D6-4128-887F-8467B719C9A6}" type="datetimeFigureOut">
              <a:rPr lang="nl-NL" smtClean="0"/>
              <a:t>10-7-2018</a:t>
            </a:fld>
            <a:endParaRPr lang="nl-NL"/>
          </a:p>
        </p:txBody>
      </p:sp>
      <p:sp>
        <p:nvSpPr>
          <p:cNvPr id="5" name="Tijdelijke aanduiding voor voettekst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E6D328B-D64E-4B10-87D0-6204998E9B20}" type="slidenum">
              <a:rPr lang="nl-NL" smtClean="0"/>
              <a:t>‹nr.›</a:t>
            </a:fld>
            <a:endParaRPr lang="nl-NL"/>
          </a:p>
        </p:txBody>
      </p:sp>
    </p:spTree>
    <p:extLst>
      <p:ext uri="{BB962C8B-B14F-4D97-AF65-F5344CB8AC3E}">
        <p14:creationId xmlns:p14="http://schemas.microsoft.com/office/powerpoint/2010/main" val="828385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
          <p:cNvSpPr>
            <a:spLocks noGrp="1" noChangeArrowheads="1"/>
          </p:cNvSpPr>
          <p:nvPr>
            <p:ph type="ctrTitle"/>
          </p:nvPr>
        </p:nvSpPr>
        <p:spPr/>
        <p:txBody>
          <a:bodyPr>
            <a:normAutofit fontScale="90000"/>
          </a:bodyPr>
          <a:lstStyle/>
          <a:p>
            <a:pPr eaLnBrk="1" hangingPunct="1"/>
            <a:r>
              <a:rPr lang="nl-NL" altLang="nl-NL" dirty="0" smtClean="0"/>
              <a:t>Webinar Recente Uitspraken Mededingingsrecht</a:t>
            </a:r>
          </a:p>
        </p:txBody>
      </p:sp>
      <p:sp>
        <p:nvSpPr>
          <p:cNvPr id="4099" name="Rectangle 7"/>
          <p:cNvSpPr>
            <a:spLocks noGrp="1" noChangeArrowheads="1"/>
          </p:cNvSpPr>
          <p:nvPr>
            <p:ph type="subTitle" idx="1"/>
          </p:nvPr>
        </p:nvSpPr>
        <p:spPr>
          <a:xfrm>
            <a:off x="1601391" y="3381376"/>
            <a:ext cx="5941219" cy="270272"/>
          </a:xfrm>
        </p:spPr>
        <p:txBody>
          <a:bodyPr>
            <a:noAutofit/>
          </a:bodyPr>
          <a:lstStyle/>
          <a:p>
            <a:pPr eaLnBrk="1" hangingPunct="1"/>
            <a:r>
              <a:rPr lang="nl-NL" altLang="nl-NL" sz="2400" dirty="0" smtClean="0">
                <a:solidFill>
                  <a:schemeClr val="tx1"/>
                </a:solidFill>
              </a:rPr>
              <a:t>28 juni 2018</a:t>
            </a:r>
          </a:p>
          <a:p>
            <a:pPr eaLnBrk="1" hangingPunct="1"/>
            <a:r>
              <a:rPr lang="nl-NL" altLang="nl-NL" sz="2400" dirty="0" smtClean="0">
                <a:solidFill>
                  <a:schemeClr val="tx1"/>
                </a:solidFill>
              </a:rPr>
              <a:t>Martijn van de Hel en Tim Raats</a:t>
            </a:r>
          </a:p>
        </p:txBody>
      </p:sp>
    </p:spTree>
    <p:extLst>
      <p:ext uri="{BB962C8B-B14F-4D97-AF65-F5344CB8AC3E}">
        <p14:creationId xmlns:p14="http://schemas.microsoft.com/office/powerpoint/2010/main" val="36046562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3600" b="1" dirty="0" smtClean="0"/>
              <a:t>Agenda</a:t>
            </a:r>
            <a:endParaRPr lang="nl-NL" sz="3600" b="1" dirty="0"/>
          </a:p>
        </p:txBody>
      </p:sp>
      <p:sp>
        <p:nvSpPr>
          <p:cNvPr id="3" name="Tijdelijke aanduiding voor inhoud 2"/>
          <p:cNvSpPr>
            <a:spLocks noGrp="1"/>
          </p:cNvSpPr>
          <p:nvPr>
            <p:ph idx="1"/>
          </p:nvPr>
        </p:nvSpPr>
        <p:spPr>
          <a:xfrm>
            <a:off x="457200" y="987574"/>
            <a:ext cx="8229600" cy="3394472"/>
          </a:xfrm>
        </p:spPr>
        <p:txBody>
          <a:bodyPr>
            <a:noAutofit/>
          </a:bodyPr>
          <a:lstStyle/>
          <a:p>
            <a:pPr marL="457200" indent="-457200">
              <a:buFont typeface="+mj-lt"/>
              <a:buAutoNum type="arabicPeriod"/>
            </a:pPr>
            <a:r>
              <a:rPr lang="nl-NL" sz="2400" dirty="0" smtClean="0"/>
              <a:t>Inleiding</a:t>
            </a:r>
            <a:endParaRPr lang="nl-NL" sz="2400" dirty="0"/>
          </a:p>
          <a:p>
            <a:pPr marL="457200" indent="-457200">
              <a:buFont typeface="+mj-lt"/>
              <a:buAutoNum type="arabicPeriod"/>
            </a:pPr>
            <a:r>
              <a:rPr lang="nl-NL" sz="2400" dirty="0" smtClean="0"/>
              <a:t>Kartelverbod (artikel 101 VWEU / artikel 6 </a:t>
            </a:r>
            <a:r>
              <a:rPr lang="nl-NL" sz="2400" dirty="0" err="1" smtClean="0"/>
              <a:t>Mw</a:t>
            </a:r>
            <a:r>
              <a:rPr lang="nl-NL" sz="2400" dirty="0" smtClean="0"/>
              <a:t>)</a:t>
            </a:r>
          </a:p>
          <a:p>
            <a:pPr marL="857250" lvl="1" indent="-457200"/>
            <a:r>
              <a:rPr lang="nl-NL" sz="2400" dirty="0" smtClean="0"/>
              <a:t>Civielrechtelijke uitspraken</a:t>
            </a:r>
          </a:p>
          <a:p>
            <a:pPr marL="857250" lvl="1" indent="-457200"/>
            <a:r>
              <a:rPr lang="nl-NL" sz="2400" dirty="0" smtClean="0"/>
              <a:t>Bestuursrechtelijke uitspraken</a:t>
            </a:r>
          </a:p>
          <a:p>
            <a:pPr marL="457200" indent="-457200">
              <a:buFont typeface="+mj-lt"/>
              <a:buAutoNum type="arabicPeriod"/>
            </a:pPr>
            <a:r>
              <a:rPr lang="nl-NL" sz="2400" dirty="0" smtClean="0"/>
              <a:t>Misbruik machtspositie</a:t>
            </a:r>
          </a:p>
          <a:p>
            <a:pPr marL="457200" indent="-457200">
              <a:buFont typeface="+mj-lt"/>
              <a:buAutoNum type="arabicPeriod"/>
            </a:pPr>
            <a:r>
              <a:rPr lang="nl-NL" sz="2400" dirty="0" smtClean="0"/>
              <a:t>Schadevergoeding</a:t>
            </a:r>
          </a:p>
          <a:p>
            <a:pPr marL="514350" indent="-514350">
              <a:buFont typeface="+mj-lt"/>
              <a:buAutoNum type="arabicPeriod"/>
            </a:pPr>
            <a:endParaRPr lang="nl-NL" sz="2400" dirty="0" smtClean="0"/>
          </a:p>
        </p:txBody>
      </p:sp>
    </p:spTree>
    <p:extLst>
      <p:ext uri="{BB962C8B-B14F-4D97-AF65-F5344CB8AC3E}">
        <p14:creationId xmlns:p14="http://schemas.microsoft.com/office/powerpoint/2010/main" val="33596182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7824" y="1666644"/>
            <a:ext cx="8229600" cy="857250"/>
          </a:xfrm>
        </p:spPr>
        <p:txBody>
          <a:bodyPr>
            <a:normAutofit fontScale="90000"/>
          </a:bodyPr>
          <a:lstStyle/>
          <a:p>
            <a:r>
              <a:rPr lang="nl-NL" b="1" dirty="0" smtClean="0"/>
              <a:t>Kartelverbod</a:t>
            </a:r>
            <a:br>
              <a:rPr lang="nl-NL" b="1" dirty="0" smtClean="0"/>
            </a:br>
            <a:r>
              <a:rPr lang="nl-NL" b="1" dirty="0" smtClean="0"/>
              <a:t/>
            </a:r>
            <a:br>
              <a:rPr lang="nl-NL" b="1" dirty="0" smtClean="0"/>
            </a:br>
            <a:r>
              <a:rPr lang="nl-NL" sz="3600" b="1" dirty="0" smtClean="0"/>
              <a:t>Civielrechtelijke uitspraken</a:t>
            </a:r>
            <a:endParaRPr lang="nl-NL" sz="3100" dirty="0"/>
          </a:p>
        </p:txBody>
      </p:sp>
    </p:spTree>
    <p:extLst>
      <p:ext uri="{BB962C8B-B14F-4D97-AF65-F5344CB8AC3E}">
        <p14:creationId xmlns:p14="http://schemas.microsoft.com/office/powerpoint/2010/main" val="10161696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059582"/>
            <a:ext cx="8229600" cy="3394472"/>
          </a:xfrm>
        </p:spPr>
        <p:txBody>
          <a:bodyPr>
            <a:normAutofit/>
          </a:bodyPr>
          <a:lstStyle/>
          <a:p>
            <a:r>
              <a:rPr lang="nl-NL" altLang="nl-NL" sz="2400" dirty="0" smtClean="0">
                <a:cs typeface="Arial" panose="020B0604020202020204" pitchFamily="34" charset="0"/>
              </a:rPr>
              <a:t>Hof </a:t>
            </a:r>
            <a:r>
              <a:rPr lang="nl-NL" altLang="nl-NL" sz="2400" dirty="0">
                <a:cs typeface="Arial" panose="020B0604020202020204" pitchFamily="34" charset="0"/>
              </a:rPr>
              <a:t>Den Haag 04-04-2017, </a:t>
            </a:r>
            <a:r>
              <a:rPr lang="nl-NL" altLang="nl-NL" sz="2400" dirty="0" smtClean="0">
                <a:cs typeface="Arial" panose="020B0604020202020204" pitchFamily="34" charset="0"/>
              </a:rPr>
              <a:t>ECLI:NL:GHDHA:2017:795</a:t>
            </a:r>
          </a:p>
          <a:p>
            <a:r>
              <a:rPr lang="nl-NL" sz="2400" dirty="0" smtClean="0"/>
              <a:t>‘Ageviewers’ systeem</a:t>
            </a:r>
          </a:p>
          <a:p>
            <a:r>
              <a:rPr lang="nl-NL" sz="2400" dirty="0" smtClean="0"/>
              <a:t>Besluit van branchevereniging CBL </a:t>
            </a:r>
            <a:r>
              <a:rPr lang="nl-NL" sz="2400" dirty="0" smtClean="0">
                <a:sym typeface="Wingdings" panose="05000000000000000000" pitchFamily="2" charset="2"/>
              </a:rPr>
              <a:t> controle </a:t>
            </a:r>
            <a:r>
              <a:rPr lang="nl-NL" sz="2400" dirty="0" smtClean="0"/>
              <a:t>door kassamedewerkers</a:t>
            </a:r>
          </a:p>
          <a:p>
            <a:r>
              <a:rPr lang="nl-NL" sz="2400" dirty="0" smtClean="0">
                <a:cs typeface="Arial" panose="020B0604020202020204" pitchFamily="34" charset="0"/>
              </a:rPr>
              <a:t>Geen strekkingsbeperking</a:t>
            </a:r>
            <a:endParaRPr lang="nl-NL" sz="2400" dirty="0">
              <a:cs typeface="Arial" panose="020B0604020202020204" pitchFamily="34" charset="0"/>
            </a:endParaRPr>
          </a:p>
          <a:p>
            <a:r>
              <a:rPr lang="nl-NL" sz="2400" dirty="0">
                <a:cs typeface="Arial" panose="020B0604020202020204" pitchFamily="34" charset="0"/>
              </a:rPr>
              <a:t>Onvoldoende bewijs om aannemelijk te maken dat </a:t>
            </a:r>
            <a:r>
              <a:rPr lang="nl-NL" sz="2400" dirty="0" smtClean="0">
                <a:cs typeface="Arial" panose="020B0604020202020204" pitchFamily="34" charset="0"/>
              </a:rPr>
              <a:t>gebrek </a:t>
            </a:r>
            <a:r>
              <a:rPr lang="nl-NL" sz="2400" dirty="0">
                <a:cs typeface="Arial" panose="020B0604020202020204" pitchFamily="34" charset="0"/>
              </a:rPr>
              <a:t>aan marktpositie Ageviewers </a:t>
            </a:r>
            <a:r>
              <a:rPr lang="nl-NL" sz="2400" dirty="0" smtClean="0">
                <a:cs typeface="Arial" panose="020B0604020202020204" pitchFamily="34" charset="0"/>
              </a:rPr>
              <a:t>te </a:t>
            </a:r>
            <a:r>
              <a:rPr lang="nl-NL" sz="2400" dirty="0">
                <a:cs typeface="Arial" panose="020B0604020202020204" pitchFamily="34" charset="0"/>
              </a:rPr>
              <a:t>wijten is aan de afspraak gemaakt door supermarkten middel </a:t>
            </a:r>
            <a:r>
              <a:rPr lang="nl-NL" sz="2400" dirty="0" smtClean="0">
                <a:cs typeface="Arial" panose="020B0604020202020204" pitchFamily="34" charset="0"/>
              </a:rPr>
              <a:t>CBL</a:t>
            </a:r>
            <a:endParaRPr lang="nl-NL" sz="2400" dirty="0">
              <a:cs typeface="Arial" panose="020B0604020202020204" pitchFamily="34" charset="0"/>
            </a:endParaRPr>
          </a:p>
          <a:p>
            <a:endParaRPr lang="nl-NL" sz="2400" dirty="0" smtClean="0"/>
          </a:p>
        </p:txBody>
      </p:sp>
      <p:sp>
        <p:nvSpPr>
          <p:cNvPr id="4" name="Titel 3"/>
          <p:cNvSpPr>
            <a:spLocks noGrp="1"/>
          </p:cNvSpPr>
          <p:nvPr>
            <p:ph type="title"/>
          </p:nvPr>
        </p:nvSpPr>
        <p:spPr/>
        <p:txBody>
          <a:bodyPr>
            <a:normAutofit/>
          </a:bodyPr>
          <a:lstStyle/>
          <a:p>
            <a:r>
              <a:rPr lang="nl-NL" sz="2600" b="1" dirty="0"/>
              <a:t>Ageviewers geen kartelvorming leden </a:t>
            </a:r>
            <a:r>
              <a:rPr lang="nl-NL" sz="2600" b="1" dirty="0" smtClean="0"/>
              <a:t>CBL</a:t>
            </a:r>
            <a:endParaRPr lang="nl-NL" sz="2600" b="1" dirty="0"/>
          </a:p>
        </p:txBody>
      </p:sp>
    </p:spTree>
    <p:extLst>
      <p:ext uri="{BB962C8B-B14F-4D97-AF65-F5344CB8AC3E}">
        <p14:creationId xmlns:p14="http://schemas.microsoft.com/office/powerpoint/2010/main" val="35388584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95486"/>
            <a:ext cx="8229600" cy="857250"/>
          </a:xfrm>
        </p:spPr>
        <p:txBody>
          <a:bodyPr>
            <a:noAutofit/>
          </a:bodyPr>
          <a:lstStyle/>
          <a:p>
            <a:r>
              <a:rPr lang="nl-NL" sz="2600" b="1" dirty="0"/>
              <a:t>Niet-concurrentiebeding bij overname</a:t>
            </a:r>
          </a:p>
        </p:txBody>
      </p:sp>
      <p:sp>
        <p:nvSpPr>
          <p:cNvPr id="3" name="Tijdelijke aanduiding voor inhoud 2"/>
          <p:cNvSpPr>
            <a:spLocks noGrp="1"/>
          </p:cNvSpPr>
          <p:nvPr>
            <p:ph idx="1"/>
          </p:nvPr>
        </p:nvSpPr>
        <p:spPr>
          <a:xfrm>
            <a:off x="185147" y="1059582"/>
            <a:ext cx="8773705" cy="3394472"/>
          </a:xfrm>
        </p:spPr>
        <p:txBody>
          <a:bodyPr>
            <a:noAutofit/>
          </a:bodyPr>
          <a:lstStyle/>
          <a:p>
            <a:pPr marL="609600" lvl="1" indent="-342900" eaLnBrk="0" hangingPunct="0">
              <a:buFont typeface="Arial" panose="020B0604020202020204" pitchFamily="34" charset="0"/>
              <a:buChar char="•"/>
            </a:pPr>
            <a:r>
              <a:rPr lang="nl-NL" sz="2400" dirty="0" smtClean="0">
                <a:solidFill>
                  <a:srgbClr val="000000"/>
                </a:solidFill>
                <a:cs typeface="Arial" panose="020B0604020202020204" pitchFamily="34" charset="0"/>
                <a:sym typeface="Wingdings" panose="05000000000000000000" pitchFamily="2" charset="2"/>
              </a:rPr>
              <a:t>Hof Arnhem-Leeuwarden 25-07-2017, </a:t>
            </a:r>
            <a:r>
              <a:rPr lang="nl-NL" sz="2400" dirty="0" smtClean="0">
                <a:solidFill>
                  <a:srgbClr val="000000"/>
                </a:solidFill>
                <a:latin typeface="+mj-lt"/>
                <a:cs typeface="Arial" panose="020B0604020202020204" pitchFamily="34" charset="0"/>
                <a:sym typeface="Wingdings" panose="05000000000000000000" pitchFamily="2" charset="2"/>
              </a:rPr>
              <a:t>ECLI:NL:GHARL:2017:6390</a:t>
            </a:r>
          </a:p>
          <a:p>
            <a:pPr marL="609600" lvl="1" indent="-342900" eaLnBrk="0" hangingPunct="0">
              <a:buFont typeface="Arial" panose="020B0604020202020204" pitchFamily="34" charset="0"/>
              <a:buChar char="•"/>
            </a:pPr>
            <a:r>
              <a:rPr lang="nl-NL" sz="2400" dirty="0" smtClean="0">
                <a:solidFill>
                  <a:srgbClr val="000000"/>
                </a:solidFill>
                <a:latin typeface="+mj-lt"/>
                <a:cs typeface="Arial" panose="020B0604020202020204" pitchFamily="34" charset="0"/>
                <a:sym typeface="Wingdings" panose="05000000000000000000" pitchFamily="2" charset="2"/>
              </a:rPr>
              <a:t>Niet-concurrentiebeding van vijf jaar bij overname van een groothandelaar in verwarmingssystemen</a:t>
            </a:r>
          </a:p>
          <a:p>
            <a:pPr marL="609600" lvl="1" indent="-342900" eaLnBrk="0" hangingPunct="0">
              <a:buFont typeface="Arial" panose="020B0604020202020204" pitchFamily="34" charset="0"/>
              <a:buChar char="•"/>
            </a:pPr>
            <a:r>
              <a:rPr lang="nl-NL" sz="2400" dirty="0" smtClean="0">
                <a:solidFill>
                  <a:srgbClr val="000000"/>
                </a:solidFill>
                <a:latin typeface="+mj-lt"/>
                <a:cs typeface="Arial" panose="020B0604020202020204" pitchFamily="34" charset="0"/>
                <a:sym typeface="Wingdings" panose="05000000000000000000" pitchFamily="2" charset="2"/>
              </a:rPr>
              <a:t>Hof: beding </a:t>
            </a:r>
            <a:r>
              <a:rPr lang="nl-NL" sz="2400" dirty="0" smtClean="0">
                <a:solidFill>
                  <a:srgbClr val="000000"/>
                </a:solidFill>
                <a:cs typeface="Arial" panose="020B0604020202020204" pitchFamily="34" charset="0"/>
                <a:sym typeface="Wingdings" panose="05000000000000000000" pitchFamily="2" charset="2"/>
              </a:rPr>
              <a:t>heeft </a:t>
            </a:r>
            <a:r>
              <a:rPr lang="nl-NL" sz="2400" dirty="0" smtClean="0">
                <a:solidFill>
                  <a:srgbClr val="000000"/>
                </a:solidFill>
                <a:latin typeface="+mj-lt"/>
                <a:cs typeface="Arial" panose="020B0604020202020204" pitchFamily="34" charset="0"/>
                <a:sym typeface="Wingdings" panose="05000000000000000000" pitchFamily="2" charset="2"/>
              </a:rPr>
              <a:t>het doel de concurrentie te beperken</a:t>
            </a:r>
          </a:p>
          <a:p>
            <a:pPr marL="609600" lvl="1" indent="-342900" eaLnBrk="0" hangingPunct="0">
              <a:buFont typeface="Arial" panose="020B0604020202020204" pitchFamily="34" charset="0"/>
              <a:buChar char="•"/>
            </a:pPr>
            <a:r>
              <a:rPr lang="nl-NL" sz="2400" dirty="0" smtClean="0">
                <a:solidFill>
                  <a:srgbClr val="000000"/>
                </a:solidFill>
                <a:latin typeface="+mj-lt"/>
                <a:cs typeface="Arial" panose="020B0604020202020204" pitchFamily="34" charset="0"/>
                <a:sym typeface="Wingdings" panose="05000000000000000000" pitchFamily="2" charset="2"/>
              </a:rPr>
              <a:t>Geen beroep op nevenrestrictie (artikel 10 </a:t>
            </a:r>
            <a:r>
              <a:rPr lang="nl-NL" sz="2400" dirty="0" err="1" smtClean="0">
                <a:solidFill>
                  <a:srgbClr val="000000"/>
                </a:solidFill>
                <a:latin typeface="+mj-lt"/>
                <a:cs typeface="Arial" panose="020B0604020202020204" pitchFamily="34" charset="0"/>
                <a:sym typeface="Wingdings" panose="05000000000000000000" pitchFamily="2" charset="2"/>
              </a:rPr>
              <a:t>Mw</a:t>
            </a:r>
            <a:r>
              <a:rPr lang="nl-NL" sz="2400" dirty="0" smtClean="0">
                <a:solidFill>
                  <a:srgbClr val="000000"/>
                </a:solidFill>
                <a:latin typeface="+mj-lt"/>
                <a:cs typeface="Arial" panose="020B0604020202020204" pitchFamily="34" charset="0"/>
                <a:sym typeface="Wingdings" panose="05000000000000000000" pitchFamily="2" charset="2"/>
              </a:rPr>
              <a:t>), wegens de (te) lange duur. </a:t>
            </a:r>
            <a:r>
              <a:rPr lang="nl-NL" sz="2400" dirty="0">
                <a:solidFill>
                  <a:srgbClr val="000000"/>
                </a:solidFill>
                <a:cs typeface="Arial" panose="020B0604020202020204" pitchFamily="34" charset="0"/>
                <a:sym typeface="Wingdings" panose="05000000000000000000" pitchFamily="2" charset="2"/>
              </a:rPr>
              <a:t>Uitzondering bagatel niet van toepassing</a:t>
            </a:r>
          </a:p>
          <a:p>
            <a:pPr marL="609600" lvl="1" indent="-342900" eaLnBrk="0" hangingPunct="0">
              <a:buFont typeface="Arial" panose="020B0604020202020204" pitchFamily="34" charset="0"/>
              <a:buChar char="•"/>
            </a:pPr>
            <a:endParaRPr lang="nl-NL" sz="2400" dirty="0" smtClean="0">
              <a:solidFill>
                <a:srgbClr val="000000"/>
              </a:solidFill>
              <a:latin typeface="+mj-lt"/>
              <a:cs typeface="Arial" panose="020B0604020202020204" pitchFamily="34" charset="0"/>
              <a:sym typeface="Wingdings" panose="05000000000000000000" pitchFamily="2" charset="2"/>
            </a:endParaRPr>
          </a:p>
          <a:p>
            <a:pPr marL="609600" lvl="1" indent="-342900" eaLnBrk="0" hangingPunct="0">
              <a:buFont typeface="Arial" panose="020B0604020202020204" pitchFamily="34" charset="0"/>
              <a:buChar char="•"/>
            </a:pPr>
            <a:endParaRPr lang="nl-NL" sz="2400" dirty="0" smtClean="0">
              <a:solidFill>
                <a:srgbClr val="000000"/>
              </a:solidFill>
              <a:latin typeface="+mj-lt"/>
              <a:cs typeface="Arial" panose="020B0604020202020204" pitchFamily="34" charset="0"/>
              <a:sym typeface="Wingdings" panose="05000000000000000000" pitchFamily="2" charset="2"/>
            </a:endParaRPr>
          </a:p>
          <a:p>
            <a:pPr marL="609600" lvl="1" indent="-342900" eaLnBrk="0" hangingPunct="0">
              <a:buFont typeface="Arial" panose="020B0604020202020204" pitchFamily="34" charset="0"/>
              <a:buChar char="•"/>
            </a:pPr>
            <a:endParaRPr lang="nl-NL" sz="2400" dirty="0">
              <a:solidFill>
                <a:srgbClr val="000000"/>
              </a:solidFill>
              <a:latin typeface="+mj-lt"/>
              <a:cs typeface="Arial" panose="020B0604020202020204" pitchFamily="34" charset="0"/>
              <a:sym typeface="Wingdings" panose="05000000000000000000" pitchFamily="2" charset="2"/>
            </a:endParaRPr>
          </a:p>
          <a:p>
            <a:endParaRPr lang="nl-NL" sz="2300" dirty="0">
              <a:latin typeface="+mj-lt"/>
            </a:endParaRPr>
          </a:p>
        </p:txBody>
      </p:sp>
    </p:spTree>
    <p:extLst>
      <p:ext uri="{BB962C8B-B14F-4D97-AF65-F5344CB8AC3E}">
        <p14:creationId xmlns:p14="http://schemas.microsoft.com/office/powerpoint/2010/main" val="3138212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18356" y="1131590"/>
            <a:ext cx="8507288" cy="3394472"/>
          </a:xfrm>
        </p:spPr>
        <p:txBody>
          <a:bodyPr>
            <a:normAutofit/>
          </a:bodyPr>
          <a:lstStyle/>
          <a:p>
            <a:pPr marL="355600" indent="-350838" eaLnBrk="0" hangingPunct="0"/>
            <a:r>
              <a:rPr lang="nl-NL" sz="2400" dirty="0" smtClean="0"/>
              <a:t>Hof Arnhem-Leeuwarden 03-10-2017, ECLI:NL:GHARL:2017:8812</a:t>
            </a:r>
          </a:p>
          <a:p>
            <a:pPr marL="355600" indent="-350838" eaLnBrk="0" hangingPunct="0"/>
            <a:r>
              <a:rPr lang="nl-NL" sz="2400" dirty="0" smtClean="0"/>
              <a:t>Bij de verkoop van </a:t>
            </a:r>
            <a:r>
              <a:rPr lang="nl-NL" sz="2400" dirty="0" err="1" smtClean="0"/>
              <a:t>Cordial</a:t>
            </a:r>
            <a:r>
              <a:rPr lang="nl-NL" sz="2400" dirty="0" smtClean="0"/>
              <a:t> wordt non-</a:t>
            </a:r>
            <a:r>
              <a:rPr lang="nl-NL" sz="2400" dirty="0" err="1" smtClean="0"/>
              <a:t>compete</a:t>
            </a:r>
            <a:r>
              <a:rPr lang="nl-NL" sz="2400" dirty="0" smtClean="0"/>
              <a:t> overeengekomen van vijf jaar tussen koper en target</a:t>
            </a:r>
            <a:endParaRPr lang="nl-NL" sz="2400" dirty="0"/>
          </a:p>
          <a:p>
            <a:r>
              <a:rPr lang="nl-NL" sz="2400" dirty="0" smtClean="0"/>
              <a:t>Hof: onvoldoende aangevoerd om te concluderen dat het beding in strijd is met kartelverbod; non-</a:t>
            </a:r>
            <a:r>
              <a:rPr lang="nl-NL" sz="2400" dirty="0" err="1" smtClean="0"/>
              <a:t>compete</a:t>
            </a:r>
            <a:r>
              <a:rPr lang="nl-NL" sz="2400" dirty="0" smtClean="0"/>
              <a:t> voor langere duur niet direct verboden</a:t>
            </a:r>
          </a:p>
        </p:txBody>
      </p:sp>
      <p:sp>
        <p:nvSpPr>
          <p:cNvPr id="4" name="Titel 3"/>
          <p:cNvSpPr>
            <a:spLocks noGrp="1"/>
          </p:cNvSpPr>
          <p:nvPr>
            <p:ph type="title"/>
          </p:nvPr>
        </p:nvSpPr>
        <p:spPr/>
        <p:txBody>
          <a:bodyPr>
            <a:normAutofit/>
          </a:bodyPr>
          <a:lstStyle/>
          <a:p>
            <a:r>
              <a:rPr lang="nl-NL" sz="2600" b="1" dirty="0"/>
              <a:t>Niet-concurrentiebeding bij </a:t>
            </a:r>
            <a:r>
              <a:rPr lang="nl-NL" sz="2600" b="1" dirty="0" smtClean="0"/>
              <a:t>overname II</a:t>
            </a:r>
            <a:endParaRPr lang="nl-NL" sz="2600" dirty="0"/>
          </a:p>
        </p:txBody>
      </p:sp>
    </p:spTree>
    <p:extLst>
      <p:ext uri="{BB962C8B-B14F-4D97-AF65-F5344CB8AC3E}">
        <p14:creationId xmlns:p14="http://schemas.microsoft.com/office/powerpoint/2010/main" val="1710408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95486"/>
            <a:ext cx="8229600" cy="857250"/>
          </a:xfrm>
        </p:spPr>
        <p:txBody>
          <a:bodyPr>
            <a:normAutofit/>
          </a:bodyPr>
          <a:lstStyle/>
          <a:p>
            <a:r>
              <a:rPr lang="nl-NL" altLang="nl-NL" sz="2600" b="1" dirty="0" err="1">
                <a:cs typeface="Arial" panose="020B0604020202020204" pitchFamily="34" charset="0"/>
              </a:rPr>
              <a:t>Coty</a:t>
            </a:r>
            <a:r>
              <a:rPr lang="nl-NL" altLang="nl-NL" sz="2600" b="1" dirty="0">
                <a:cs typeface="Arial" panose="020B0604020202020204" pitchFamily="34" charset="0"/>
              </a:rPr>
              <a:t>: online marktplaatsverbod mag</a:t>
            </a:r>
            <a:endParaRPr lang="nl-NL" sz="2600" b="1" dirty="0"/>
          </a:p>
        </p:txBody>
      </p:sp>
      <p:sp>
        <p:nvSpPr>
          <p:cNvPr id="3" name="Tijdelijke aanduiding voor inhoud 2"/>
          <p:cNvSpPr>
            <a:spLocks noGrp="1"/>
          </p:cNvSpPr>
          <p:nvPr>
            <p:ph idx="1"/>
          </p:nvPr>
        </p:nvSpPr>
        <p:spPr>
          <a:xfrm>
            <a:off x="283549" y="915566"/>
            <a:ext cx="8856984" cy="3780420"/>
          </a:xfrm>
        </p:spPr>
        <p:txBody>
          <a:bodyPr>
            <a:noAutofit/>
          </a:bodyPr>
          <a:lstStyle/>
          <a:p>
            <a:pPr marL="290513" indent="-285750" eaLnBrk="0" hangingPunct="0">
              <a:spcBef>
                <a:spcPts val="0"/>
              </a:spcBef>
            </a:pPr>
            <a:r>
              <a:rPr lang="nl-NL" sz="2400" dirty="0" smtClean="0">
                <a:solidFill>
                  <a:srgbClr val="000000"/>
                </a:solidFill>
                <a:latin typeface="+mj-lt"/>
                <a:cs typeface="Arial" panose="020B0604020202020204" pitchFamily="34" charset="0"/>
                <a:sym typeface="Wingdings" panose="05000000000000000000" pitchFamily="2" charset="2"/>
              </a:rPr>
              <a:t>Hof </a:t>
            </a:r>
            <a:r>
              <a:rPr lang="nl-NL" sz="2400" dirty="0">
                <a:solidFill>
                  <a:srgbClr val="000000"/>
                </a:solidFill>
                <a:latin typeface="+mj-lt"/>
                <a:cs typeface="Arial" panose="020B0604020202020204" pitchFamily="34" charset="0"/>
                <a:sym typeface="Wingdings" panose="05000000000000000000" pitchFamily="2" charset="2"/>
              </a:rPr>
              <a:t>van Justitie 6 december </a:t>
            </a:r>
            <a:r>
              <a:rPr lang="nl-NL" sz="2400" dirty="0" smtClean="0">
                <a:solidFill>
                  <a:srgbClr val="000000"/>
                </a:solidFill>
                <a:latin typeface="+mj-lt"/>
                <a:cs typeface="Arial" panose="020B0604020202020204" pitchFamily="34" charset="0"/>
                <a:sym typeface="Wingdings" panose="05000000000000000000" pitchFamily="2" charset="2"/>
              </a:rPr>
              <a:t>2017, ECLI:EU:C:2017:603 (C-230/16)</a:t>
            </a:r>
          </a:p>
          <a:p>
            <a:pPr marL="290513" indent="-285750" eaLnBrk="0" hangingPunct="0">
              <a:spcBef>
                <a:spcPts val="0"/>
              </a:spcBef>
            </a:pPr>
            <a:r>
              <a:rPr lang="nl-NL" sz="2400" dirty="0" smtClean="0">
                <a:solidFill>
                  <a:srgbClr val="000000"/>
                </a:solidFill>
                <a:latin typeface="+mj-lt"/>
                <a:cs typeface="Arial" panose="020B0604020202020204" pitchFamily="34" charset="0"/>
                <a:sym typeface="Wingdings" panose="05000000000000000000" pitchFamily="2" charset="2"/>
              </a:rPr>
              <a:t>Selectief distributiestelsel voor luxeproducten valt buiten kartelverbod, indien voldaan aan de volgende voorwaarden:</a:t>
            </a:r>
          </a:p>
          <a:p>
            <a:pPr marL="919163" lvl="1" indent="-514350" eaLnBrk="0" hangingPunct="0">
              <a:spcBef>
                <a:spcPts val="0"/>
              </a:spcBef>
              <a:buFont typeface="+mj-lt"/>
              <a:buAutoNum type="romanUcPeriod"/>
            </a:pPr>
            <a:r>
              <a:rPr lang="nl-NL" sz="2400" dirty="0" smtClean="0">
                <a:solidFill>
                  <a:srgbClr val="000000"/>
                </a:solidFill>
                <a:latin typeface="+mj-lt"/>
                <a:cs typeface="Arial" panose="020B0604020202020204" pitchFamily="34" charset="0"/>
                <a:sym typeface="Wingdings" panose="05000000000000000000" pitchFamily="2" charset="2"/>
              </a:rPr>
              <a:t>Objectieve criteria van kwalitatieve aard </a:t>
            </a:r>
          </a:p>
          <a:p>
            <a:pPr marL="919163" lvl="1" indent="-514350" eaLnBrk="0" hangingPunct="0">
              <a:spcBef>
                <a:spcPts val="0"/>
              </a:spcBef>
              <a:buFont typeface="+mj-lt"/>
              <a:buAutoNum type="romanUcPeriod"/>
            </a:pPr>
            <a:r>
              <a:rPr lang="nl-NL" sz="2400" dirty="0" smtClean="0">
                <a:solidFill>
                  <a:srgbClr val="000000"/>
                </a:solidFill>
                <a:latin typeface="+mj-lt"/>
                <a:cs typeface="Arial" panose="020B0604020202020204" pitchFamily="34" charset="0"/>
                <a:sym typeface="Wingdings" panose="05000000000000000000" pitchFamily="2" charset="2"/>
              </a:rPr>
              <a:t>Uniforme toepassing zonder discriminatie </a:t>
            </a:r>
          </a:p>
          <a:p>
            <a:pPr marL="919163" lvl="1" indent="-514350" eaLnBrk="0" hangingPunct="0">
              <a:spcBef>
                <a:spcPts val="0"/>
              </a:spcBef>
              <a:buFont typeface="+mj-lt"/>
              <a:buAutoNum type="romanUcPeriod"/>
            </a:pPr>
            <a:r>
              <a:rPr lang="nl-NL" sz="2400" dirty="0" smtClean="0">
                <a:solidFill>
                  <a:srgbClr val="000000"/>
                </a:solidFill>
                <a:latin typeface="+mj-lt"/>
                <a:cs typeface="Arial" panose="020B0604020202020204" pitchFamily="34" charset="0"/>
                <a:sym typeface="Wingdings" panose="05000000000000000000" pitchFamily="2" charset="2"/>
              </a:rPr>
              <a:t>Criteria gaan niet verder dan noodzakelijk</a:t>
            </a:r>
            <a:endParaRPr lang="nl-NL" sz="2400" dirty="0" smtClean="0">
              <a:solidFill>
                <a:srgbClr val="000000"/>
              </a:solidFill>
              <a:cs typeface="Arial" panose="020B0604020202020204" pitchFamily="34" charset="0"/>
              <a:sym typeface="Wingdings" panose="05000000000000000000" pitchFamily="2" charset="2"/>
            </a:endParaRPr>
          </a:p>
          <a:p>
            <a:pPr marL="347663" eaLnBrk="0" hangingPunct="0">
              <a:spcBef>
                <a:spcPts val="0"/>
              </a:spcBef>
            </a:pPr>
            <a:r>
              <a:rPr lang="nl-NL" sz="2400" dirty="0" smtClean="0">
                <a:solidFill>
                  <a:srgbClr val="000000"/>
                </a:solidFill>
                <a:cs typeface="Arial" panose="020B0604020202020204" pitchFamily="34" charset="0"/>
                <a:sym typeface="Wingdings" panose="05000000000000000000" pitchFamily="2" charset="2"/>
              </a:rPr>
              <a:t>Verbod online marktplaatsen</a:t>
            </a:r>
          </a:p>
          <a:p>
            <a:pPr marL="747713" lvl="1" eaLnBrk="0" hangingPunct="0">
              <a:spcBef>
                <a:spcPts val="0"/>
              </a:spcBef>
            </a:pPr>
            <a:r>
              <a:rPr lang="nl-NL" sz="2400" dirty="0" smtClean="0">
                <a:solidFill>
                  <a:srgbClr val="000000"/>
                </a:solidFill>
                <a:cs typeface="Arial" panose="020B0604020202020204" pitchFamily="34" charset="0"/>
                <a:sym typeface="Wingdings" panose="05000000000000000000" pitchFamily="2" charset="2"/>
              </a:rPr>
              <a:t>Groepsvrijstellingsverordening</a:t>
            </a:r>
            <a:endParaRPr lang="nl-NL" sz="2400" dirty="0">
              <a:solidFill>
                <a:srgbClr val="000000"/>
              </a:solidFill>
              <a:cs typeface="Arial" panose="020B0604020202020204" pitchFamily="34" charset="0"/>
              <a:sym typeface="Wingdings" panose="05000000000000000000" pitchFamily="2" charset="2"/>
            </a:endParaRPr>
          </a:p>
          <a:p>
            <a:pPr marL="919163" lvl="1" indent="-514350" eaLnBrk="0" hangingPunct="0">
              <a:spcBef>
                <a:spcPts val="0"/>
              </a:spcBef>
              <a:buFont typeface="+mj-lt"/>
              <a:buAutoNum type="romanUcPeriod"/>
            </a:pPr>
            <a:endParaRPr lang="nl-NL" sz="2400" dirty="0" smtClean="0">
              <a:solidFill>
                <a:srgbClr val="000000"/>
              </a:solidFill>
              <a:latin typeface="+mj-lt"/>
              <a:cs typeface="Arial" panose="020B0604020202020204" pitchFamily="34" charset="0"/>
              <a:sym typeface="Wingdings" panose="05000000000000000000" pitchFamily="2" charset="2"/>
            </a:endParaRPr>
          </a:p>
          <a:p>
            <a:pPr marL="404813" lvl="1" indent="0" eaLnBrk="0" hangingPunct="0">
              <a:spcBef>
                <a:spcPts val="0"/>
              </a:spcBef>
              <a:buNone/>
            </a:pPr>
            <a:endParaRPr lang="nl-NL" sz="1600" dirty="0">
              <a:solidFill>
                <a:srgbClr val="000000"/>
              </a:solidFill>
              <a:latin typeface="+mj-lt"/>
              <a:cs typeface="Arial" panose="020B0604020202020204" pitchFamily="34" charset="0"/>
              <a:sym typeface="Wingdings" panose="05000000000000000000" pitchFamily="2" charset="2"/>
            </a:endParaRPr>
          </a:p>
        </p:txBody>
      </p:sp>
    </p:spTree>
    <p:extLst>
      <p:ext uri="{BB962C8B-B14F-4D97-AF65-F5344CB8AC3E}">
        <p14:creationId xmlns:p14="http://schemas.microsoft.com/office/powerpoint/2010/main" val="3773293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pPr lvl="1" algn="ctr" rtl="0">
              <a:spcBef>
                <a:spcPct val="0"/>
              </a:spcBef>
            </a:pPr>
            <a:r>
              <a:rPr lang="nl-NL" altLang="nl-NL" sz="2600" b="1" dirty="0">
                <a:latin typeface="+mj-lt"/>
                <a:cs typeface="Arial" panose="020B0604020202020204" pitchFamily="34" charset="0"/>
              </a:rPr>
              <a:t>V</a:t>
            </a:r>
            <a:r>
              <a:rPr lang="nl-NL" altLang="nl-NL" sz="2600" b="1" dirty="0" smtClean="0">
                <a:latin typeface="+mj-lt"/>
                <a:cs typeface="Arial" panose="020B0604020202020204" pitchFamily="34" charset="0"/>
              </a:rPr>
              <a:t>erbod verkoop marktplaats toegestaan</a:t>
            </a:r>
            <a:endParaRPr lang="nl-NL" sz="2600" b="1" dirty="0">
              <a:latin typeface="+mj-lt"/>
            </a:endParaRPr>
          </a:p>
        </p:txBody>
      </p:sp>
      <p:sp>
        <p:nvSpPr>
          <p:cNvPr id="3" name="Tijdelijke aanduiding voor inhoud 2"/>
          <p:cNvSpPr>
            <a:spLocks noGrp="1"/>
          </p:cNvSpPr>
          <p:nvPr>
            <p:ph idx="1"/>
          </p:nvPr>
        </p:nvSpPr>
        <p:spPr>
          <a:xfrm>
            <a:off x="457200" y="987574"/>
            <a:ext cx="8229600" cy="3394472"/>
          </a:xfrm>
        </p:spPr>
        <p:txBody>
          <a:bodyPr>
            <a:normAutofit/>
          </a:bodyPr>
          <a:lstStyle/>
          <a:p>
            <a:r>
              <a:rPr lang="nl-NL" altLang="nl-NL" sz="2400" dirty="0" smtClean="0">
                <a:cs typeface="Arial" panose="020B0604020202020204" pitchFamily="34" charset="0"/>
              </a:rPr>
              <a:t>Rb</a:t>
            </a:r>
            <a:r>
              <a:rPr lang="nl-NL" altLang="nl-NL" sz="2400" dirty="0">
                <a:cs typeface="Arial" panose="020B0604020202020204" pitchFamily="34" charset="0"/>
              </a:rPr>
              <a:t>. Amsterdam </a:t>
            </a:r>
            <a:r>
              <a:rPr lang="nl-NL" altLang="nl-NL" sz="2400" dirty="0" smtClean="0">
                <a:cs typeface="Arial" panose="020B0604020202020204" pitchFamily="34" charset="0"/>
              </a:rPr>
              <a:t>04-10-2017, ECLI:NL:Rbams:2017:7282 (Nike)</a:t>
            </a:r>
          </a:p>
          <a:p>
            <a:r>
              <a:rPr lang="nl-NL" sz="2400" dirty="0" smtClean="0">
                <a:cs typeface="Arial" panose="020B0604020202020204" pitchFamily="34" charset="0"/>
              </a:rPr>
              <a:t>Nike wilt overeenkomst ontbinden met een van haar distributeurs wegens het niet voldoen aan het selectieve distributie beleid</a:t>
            </a:r>
          </a:p>
          <a:p>
            <a:r>
              <a:rPr lang="nl-NL" sz="2400" dirty="0" smtClean="0">
                <a:cs typeface="Arial" panose="020B0604020202020204" pitchFamily="34" charset="0"/>
              </a:rPr>
              <a:t>Selectieve distributiesysteem van Nike toelaatbaar onder artikel 101 (1) VWEU, omdat het noodzakelijk is om het merkimago in stand te houden</a:t>
            </a:r>
          </a:p>
          <a:p>
            <a:r>
              <a:rPr lang="nl-NL" sz="2400" dirty="0" smtClean="0">
                <a:cs typeface="Arial" panose="020B0604020202020204" pitchFamily="34" charset="0"/>
              </a:rPr>
              <a:t>Opgelegde beperkingen gaan niet verder dan noodzakelijk</a:t>
            </a:r>
            <a:endParaRPr lang="nl-NL" sz="2400" dirty="0"/>
          </a:p>
        </p:txBody>
      </p:sp>
    </p:spTree>
    <p:extLst>
      <p:ext uri="{BB962C8B-B14F-4D97-AF65-F5344CB8AC3E}">
        <p14:creationId xmlns:p14="http://schemas.microsoft.com/office/powerpoint/2010/main" val="3370087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pPr lvl="1" algn="ctr" rtl="0">
              <a:spcBef>
                <a:spcPct val="0"/>
              </a:spcBef>
            </a:pPr>
            <a:r>
              <a:rPr lang="nl-NL" sz="2600" b="1" dirty="0" smtClean="0">
                <a:latin typeface="+mj-lt"/>
                <a:cs typeface="Arial" panose="020B0604020202020204" pitchFamily="34" charset="0"/>
              </a:rPr>
              <a:t>Geen overtreding als Staat niet als onderneming handelt</a:t>
            </a:r>
            <a:endParaRPr lang="nl-NL" sz="2600" b="1" dirty="0">
              <a:latin typeface="+mj-lt"/>
            </a:endParaRPr>
          </a:p>
        </p:txBody>
      </p:sp>
      <p:sp>
        <p:nvSpPr>
          <p:cNvPr id="3" name="Tijdelijke aanduiding voor inhoud 2"/>
          <p:cNvSpPr>
            <a:spLocks noGrp="1"/>
          </p:cNvSpPr>
          <p:nvPr>
            <p:ph idx="1"/>
          </p:nvPr>
        </p:nvSpPr>
        <p:spPr>
          <a:xfrm>
            <a:off x="457200" y="987574"/>
            <a:ext cx="8229600" cy="3394472"/>
          </a:xfrm>
        </p:spPr>
        <p:txBody>
          <a:bodyPr>
            <a:normAutofit/>
          </a:bodyPr>
          <a:lstStyle/>
          <a:p>
            <a:r>
              <a:rPr lang="nl-NL" altLang="nl-NL" sz="2400" dirty="0" smtClean="0">
                <a:cs typeface="Arial" panose="020B0604020202020204" pitchFamily="34" charset="0"/>
              </a:rPr>
              <a:t>Hof Den Haag 03-04-2018, ECLI:NL:GHDHA:2018:632</a:t>
            </a:r>
          </a:p>
          <a:p>
            <a:r>
              <a:rPr lang="nl-NL" altLang="nl-NL" sz="2400" dirty="0" smtClean="0">
                <a:cs typeface="Arial" panose="020B0604020202020204" pitchFamily="34" charset="0"/>
              </a:rPr>
              <a:t>Procedure tegen de Staat in geschil tussen </a:t>
            </a:r>
            <a:r>
              <a:rPr lang="nl-NL" altLang="nl-NL" sz="2400" dirty="0" err="1" smtClean="0">
                <a:cs typeface="Arial" panose="020B0604020202020204" pitchFamily="34" charset="0"/>
              </a:rPr>
              <a:t>OvRAN</a:t>
            </a:r>
            <a:r>
              <a:rPr lang="nl-NL" altLang="nl-NL" sz="2400" dirty="0" smtClean="0">
                <a:cs typeface="Arial" panose="020B0604020202020204" pitchFamily="34" charset="0"/>
              </a:rPr>
              <a:t> en (bij wet opgerichte) NBA</a:t>
            </a:r>
            <a:r>
              <a:rPr lang="nl-NL" altLang="nl-NL" sz="2400" dirty="0">
                <a:cs typeface="Arial" panose="020B0604020202020204" pitchFamily="34" charset="0"/>
              </a:rPr>
              <a:t> </a:t>
            </a:r>
            <a:r>
              <a:rPr lang="nl-NL" altLang="nl-NL" sz="2400" dirty="0" smtClean="0">
                <a:cs typeface="Arial" panose="020B0604020202020204" pitchFamily="34" charset="0"/>
              </a:rPr>
              <a:t>over verplichte aansluiting accountants bij NBA</a:t>
            </a:r>
          </a:p>
          <a:p>
            <a:r>
              <a:rPr lang="en-US" altLang="nl-NL" sz="2400" dirty="0" smtClean="0">
                <a:cs typeface="Arial" panose="020B0604020202020204" pitchFamily="34" charset="0"/>
              </a:rPr>
              <a:t>Hof </a:t>
            </a:r>
            <a:r>
              <a:rPr lang="en-US" altLang="nl-NL" sz="2400" dirty="0" err="1" smtClean="0">
                <a:cs typeface="Arial" panose="020B0604020202020204" pitchFamily="34" charset="0"/>
              </a:rPr>
              <a:t>bevestigt</a:t>
            </a:r>
            <a:r>
              <a:rPr lang="en-US" altLang="nl-NL" sz="2400" dirty="0" smtClean="0">
                <a:cs typeface="Arial" panose="020B0604020202020204" pitchFamily="34" charset="0"/>
              </a:rPr>
              <a:t> </a:t>
            </a:r>
            <a:r>
              <a:rPr lang="en-US" altLang="nl-NL" sz="2400" dirty="0" err="1" smtClean="0">
                <a:cs typeface="Arial" panose="020B0604020202020204" pitchFamily="34" charset="0"/>
              </a:rPr>
              <a:t>oordeel</a:t>
            </a:r>
            <a:r>
              <a:rPr lang="en-US" altLang="nl-NL" sz="2400" dirty="0" smtClean="0">
                <a:cs typeface="Arial" panose="020B0604020202020204" pitchFamily="34" charset="0"/>
              </a:rPr>
              <a:t> </a:t>
            </a:r>
            <a:r>
              <a:rPr lang="en-US" altLang="nl-NL" sz="2400" dirty="0" err="1" smtClean="0">
                <a:cs typeface="Arial" panose="020B0604020202020204" pitchFamily="34" charset="0"/>
              </a:rPr>
              <a:t>rechtbank</a:t>
            </a:r>
            <a:r>
              <a:rPr lang="en-US" altLang="nl-NL" sz="2400" dirty="0" smtClean="0">
                <a:cs typeface="Arial" panose="020B0604020202020204" pitchFamily="34" charset="0"/>
              </a:rPr>
              <a:t> </a:t>
            </a:r>
            <a:r>
              <a:rPr lang="en-US" altLang="nl-NL" sz="2400" dirty="0" err="1" smtClean="0">
                <a:cs typeface="Arial" panose="020B0604020202020204" pitchFamily="34" charset="0"/>
              </a:rPr>
              <a:t>dat</a:t>
            </a:r>
            <a:r>
              <a:rPr lang="en-US" altLang="nl-NL" sz="2400" dirty="0" smtClean="0">
                <a:cs typeface="Arial" panose="020B0604020202020204" pitchFamily="34" charset="0"/>
              </a:rPr>
              <a:t> de </a:t>
            </a:r>
            <a:r>
              <a:rPr lang="en-US" altLang="nl-NL" sz="2400" dirty="0" err="1" smtClean="0">
                <a:cs typeface="Arial" panose="020B0604020202020204" pitchFamily="34" charset="0"/>
              </a:rPr>
              <a:t>Staat</a:t>
            </a:r>
            <a:r>
              <a:rPr lang="en-US" altLang="nl-NL" sz="2400" dirty="0" smtClean="0">
                <a:cs typeface="Arial" panose="020B0604020202020204" pitchFamily="34" charset="0"/>
              </a:rPr>
              <a:t> </a:t>
            </a:r>
            <a:r>
              <a:rPr lang="en-US" altLang="nl-NL" sz="2400" dirty="0" err="1" smtClean="0">
                <a:cs typeface="Arial" panose="020B0604020202020204" pitchFamily="34" charset="0"/>
              </a:rPr>
              <a:t>niet</a:t>
            </a:r>
            <a:r>
              <a:rPr lang="en-US" altLang="nl-NL" sz="2400" dirty="0" smtClean="0">
                <a:cs typeface="Arial" panose="020B0604020202020204" pitchFamily="34" charset="0"/>
              </a:rPr>
              <a:t> </a:t>
            </a:r>
            <a:r>
              <a:rPr lang="en-US" altLang="nl-NL" sz="2400" dirty="0" err="1" smtClean="0">
                <a:cs typeface="Arial" panose="020B0604020202020204" pitchFamily="34" charset="0"/>
              </a:rPr>
              <a:t>handelt</a:t>
            </a:r>
            <a:r>
              <a:rPr lang="en-US" altLang="nl-NL" sz="2400" dirty="0" smtClean="0">
                <a:cs typeface="Arial" panose="020B0604020202020204" pitchFamily="34" charset="0"/>
              </a:rPr>
              <a:t> </a:t>
            </a:r>
            <a:r>
              <a:rPr lang="en-US" altLang="nl-NL" sz="2400" dirty="0" err="1" smtClean="0">
                <a:cs typeface="Arial" panose="020B0604020202020204" pitchFamily="34" charset="0"/>
              </a:rPr>
              <a:t>als</a:t>
            </a:r>
            <a:r>
              <a:rPr lang="en-US" altLang="nl-NL" sz="2400" dirty="0" smtClean="0">
                <a:cs typeface="Arial" panose="020B0604020202020204" pitchFamily="34" charset="0"/>
              </a:rPr>
              <a:t> </a:t>
            </a:r>
            <a:r>
              <a:rPr lang="en-US" altLang="nl-NL" sz="2400" dirty="0" err="1" smtClean="0">
                <a:cs typeface="Arial" panose="020B0604020202020204" pitchFamily="34" charset="0"/>
              </a:rPr>
              <a:t>onderneming</a:t>
            </a:r>
            <a:r>
              <a:rPr lang="en-US" altLang="nl-NL" sz="2400" dirty="0" smtClean="0">
                <a:cs typeface="Arial" panose="020B0604020202020204" pitchFamily="34" charset="0"/>
              </a:rPr>
              <a:t> </a:t>
            </a:r>
            <a:r>
              <a:rPr lang="en-US" altLang="nl-NL" sz="2400" dirty="0" smtClean="0">
                <a:cs typeface="Arial" panose="020B0604020202020204" pitchFamily="34" charset="0"/>
                <a:sym typeface="Wingdings" panose="05000000000000000000" pitchFamily="2" charset="2"/>
              </a:rPr>
              <a:t> </a:t>
            </a:r>
            <a:r>
              <a:rPr lang="en-US" altLang="nl-NL" sz="2400" dirty="0" err="1" smtClean="0">
                <a:cs typeface="Arial" panose="020B0604020202020204" pitchFamily="34" charset="0"/>
                <a:sym typeface="Wingdings" panose="05000000000000000000" pitchFamily="2" charset="2"/>
              </a:rPr>
              <a:t>artikel</a:t>
            </a:r>
            <a:r>
              <a:rPr lang="en-US" altLang="nl-NL" sz="2400" dirty="0" smtClean="0">
                <a:cs typeface="Arial" panose="020B0604020202020204" pitchFamily="34" charset="0"/>
                <a:sym typeface="Wingdings" panose="05000000000000000000" pitchFamily="2" charset="2"/>
              </a:rPr>
              <a:t> 6 Mw </a:t>
            </a:r>
            <a:r>
              <a:rPr lang="en-US" altLang="nl-NL" sz="2400" dirty="0" err="1" smtClean="0">
                <a:cs typeface="Arial" panose="020B0604020202020204" pitchFamily="34" charset="0"/>
                <a:sym typeface="Wingdings" panose="05000000000000000000" pitchFamily="2" charset="2"/>
              </a:rPr>
              <a:t>niet</a:t>
            </a:r>
            <a:r>
              <a:rPr lang="en-US" altLang="nl-NL" sz="2400" dirty="0" smtClean="0">
                <a:cs typeface="Arial" panose="020B0604020202020204" pitchFamily="34" charset="0"/>
                <a:sym typeface="Wingdings" panose="05000000000000000000" pitchFamily="2" charset="2"/>
              </a:rPr>
              <a:t> van </a:t>
            </a:r>
            <a:r>
              <a:rPr lang="en-US" altLang="nl-NL" sz="2400" dirty="0" err="1" smtClean="0">
                <a:cs typeface="Arial" panose="020B0604020202020204" pitchFamily="34" charset="0"/>
                <a:sym typeface="Wingdings" panose="05000000000000000000" pitchFamily="2" charset="2"/>
              </a:rPr>
              <a:t>toepassing</a:t>
            </a:r>
            <a:endParaRPr lang="en-US" altLang="nl-NL" sz="2400" dirty="0" smtClean="0">
              <a:cs typeface="Arial" panose="020B0604020202020204" pitchFamily="34" charset="0"/>
              <a:sym typeface="Wingdings" panose="05000000000000000000" pitchFamily="2" charset="2"/>
            </a:endParaRPr>
          </a:p>
          <a:p>
            <a:r>
              <a:rPr lang="en-US" altLang="nl-NL" sz="2400" dirty="0" err="1" smtClean="0">
                <a:cs typeface="Arial" panose="020B0604020202020204" pitchFamily="34" charset="0"/>
                <a:sym typeface="Wingdings" panose="05000000000000000000" pitchFamily="2" charset="2"/>
              </a:rPr>
              <a:t>Onrechtmatige</a:t>
            </a:r>
            <a:r>
              <a:rPr lang="en-US" altLang="nl-NL" sz="2400" dirty="0" smtClean="0">
                <a:cs typeface="Arial" panose="020B0604020202020204" pitchFamily="34" charset="0"/>
                <a:sym typeface="Wingdings" panose="05000000000000000000" pitchFamily="2" charset="2"/>
              </a:rPr>
              <a:t> </a:t>
            </a:r>
            <a:r>
              <a:rPr lang="en-US" altLang="nl-NL" sz="2400" dirty="0" err="1" smtClean="0">
                <a:cs typeface="Arial" panose="020B0604020202020204" pitchFamily="34" charset="0"/>
                <a:sym typeface="Wingdings" panose="05000000000000000000" pitchFamily="2" charset="2"/>
              </a:rPr>
              <a:t>daad</a:t>
            </a:r>
            <a:r>
              <a:rPr lang="en-US" altLang="nl-NL" sz="2400" dirty="0" smtClean="0">
                <a:cs typeface="Arial" panose="020B0604020202020204" pitchFamily="34" charset="0"/>
                <a:sym typeface="Wingdings" panose="05000000000000000000" pitchFamily="2" charset="2"/>
              </a:rPr>
              <a:t> </a:t>
            </a:r>
            <a:r>
              <a:rPr lang="en-US" altLang="nl-NL" sz="2400" dirty="0" err="1" smtClean="0">
                <a:cs typeface="Arial" panose="020B0604020202020204" pitchFamily="34" charset="0"/>
                <a:sym typeface="Wingdings" panose="05000000000000000000" pitchFamily="2" charset="2"/>
              </a:rPr>
              <a:t>wegens</a:t>
            </a:r>
            <a:r>
              <a:rPr lang="en-US" altLang="nl-NL" sz="2400" dirty="0" smtClean="0">
                <a:cs typeface="Arial" panose="020B0604020202020204" pitchFamily="34" charset="0"/>
                <a:sym typeface="Wingdings" panose="05000000000000000000" pitchFamily="2" charset="2"/>
              </a:rPr>
              <a:t> </a:t>
            </a:r>
            <a:r>
              <a:rPr lang="en-US" altLang="nl-NL" sz="2400" dirty="0" err="1" smtClean="0">
                <a:cs typeface="Arial" panose="020B0604020202020204" pitchFamily="34" charset="0"/>
                <a:sym typeface="Wingdings" panose="05000000000000000000" pitchFamily="2" charset="2"/>
              </a:rPr>
              <a:t>faciliteren</a:t>
            </a:r>
            <a:r>
              <a:rPr lang="en-US" altLang="nl-NL" sz="2400" dirty="0" smtClean="0">
                <a:cs typeface="Arial" panose="020B0604020202020204" pitchFamily="34" charset="0"/>
                <a:sym typeface="Wingdings" panose="05000000000000000000" pitchFamily="2" charset="2"/>
              </a:rPr>
              <a:t> </a:t>
            </a:r>
            <a:r>
              <a:rPr lang="en-US" altLang="nl-NL" sz="2400" dirty="0" err="1" smtClean="0">
                <a:cs typeface="Arial" panose="020B0604020202020204" pitchFamily="34" charset="0"/>
                <a:sym typeface="Wingdings" panose="05000000000000000000" pitchFamily="2" charset="2"/>
              </a:rPr>
              <a:t>mededingingsbeperking</a:t>
            </a:r>
            <a:r>
              <a:rPr lang="en-US" altLang="nl-NL" sz="2400" dirty="0" smtClean="0">
                <a:cs typeface="Arial" panose="020B0604020202020204" pitchFamily="34" charset="0"/>
                <a:sym typeface="Wingdings" panose="05000000000000000000" pitchFamily="2" charset="2"/>
              </a:rPr>
              <a:t> </a:t>
            </a:r>
            <a:r>
              <a:rPr lang="en-US" altLang="nl-NL" sz="2400" dirty="0" err="1" smtClean="0">
                <a:cs typeface="Arial" panose="020B0604020202020204" pitchFamily="34" charset="0"/>
                <a:sym typeface="Wingdings" panose="05000000000000000000" pitchFamily="2" charset="2"/>
              </a:rPr>
              <a:t>onvoldoende</a:t>
            </a:r>
            <a:r>
              <a:rPr lang="en-US" altLang="nl-NL" sz="2400" dirty="0" smtClean="0">
                <a:cs typeface="Arial" panose="020B0604020202020204" pitchFamily="34" charset="0"/>
                <a:sym typeface="Wingdings" panose="05000000000000000000" pitchFamily="2" charset="2"/>
              </a:rPr>
              <a:t> </a:t>
            </a:r>
            <a:r>
              <a:rPr lang="en-US" altLang="nl-NL" sz="2400" dirty="0" err="1" smtClean="0">
                <a:cs typeface="Arial" panose="020B0604020202020204" pitchFamily="34" charset="0"/>
                <a:sym typeface="Wingdings" panose="05000000000000000000" pitchFamily="2" charset="2"/>
              </a:rPr>
              <a:t>toegelicht</a:t>
            </a:r>
            <a:endParaRPr lang="nl-NL" altLang="nl-NL" sz="2400" dirty="0" smtClean="0">
              <a:cs typeface="Arial" panose="020B0604020202020204" pitchFamily="34" charset="0"/>
            </a:endParaRPr>
          </a:p>
        </p:txBody>
      </p:sp>
    </p:spTree>
    <p:extLst>
      <p:ext uri="{BB962C8B-B14F-4D97-AF65-F5344CB8AC3E}">
        <p14:creationId xmlns:p14="http://schemas.microsoft.com/office/powerpoint/2010/main" val="2867236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23478"/>
            <a:ext cx="8229600" cy="857250"/>
          </a:xfrm>
        </p:spPr>
        <p:txBody>
          <a:bodyPr>
            <a:normAutofit/>
          </a:bodyPr>
          <a:lstStyle/>
          <a:p>
            <a:pPr lvl="1" algn="ctr" rtl="0">
              <a:spcBef>
                <a:spcPct val="0"/>
              </a:spcBef>
            </a:pPr>
            <a:r>
              <a:rPr lang="nl-NL" altLang="nl-NL" sz="2600" b="1" dirty="0">
                <a:cs typeface="Arial" panose="020B0604020202020204" pitchFamily="34" charset="0"/>
              </a:rPr>
              <a:t>Onvoldoende onderbouwing uitzondering </a:t>
            </a:r>
            <a:r>
              <a:rPr lang="nl-NL" altLang="nl-NL" sz="2600" b="1" dirty="0" smtClean="0">
                <a:cs typeface="Arial" panose="020B0604020202020204" pitchFamily="34" charset="0"/>
              </a:rPr>
              <a:t>bagatel</a:t>
            </a:r>
            <a:endParaRPr lang="nl-NL" sz="2600" b="1" dirty="0"/>
          </a:p>
        </p:txBody>
      </p:sp>
      <p:sp>
        <p:nvSpPr>
          <p:cNvPr id="3" name="Tijdelijke aanduiding voor inhoud 2"/>
          <p:cNvSpPr>
            <a:spLocks noGrp="1"/>
          </p:cNvSpPr>
          <p:nvPr>
            <p:ph idx="1"/>
          </p:nvPr>
        </p:nvSpPr>
        <p:spPr>
          <a:xfrm>
            <a:off x="467544" y="1059582"/>
            <a:ext cx="8229600" cy="3394472"/>
          </a:xfrm>
        </p:spPr>
        <p:txBody>
          <a:bodyPr>
            <a:noAutofit/>
          </a:bodyPr>
          <a:lstStyle/>
          <a:p>
            <a:pPr marL="342900" lvl="1" indent="-342900">
              <a:buFont typeface="Arial" panose="020B0604020202020204" pitchFamily="34" charset="0"/>
              <a:buChar char="•"/>
            </a:pPr>
            <a:r>
              <a:rPr lang="nl-NL" altLang="nl-NL" sz="2400" dirty="0" smtClean="0">
                <a:cs typeface="Arial" panose="020B0604020202020204" pitchFamily="34" charset="0"/>
              </a:rPr>
              <a:t>Hof </a:t>
            </a:r>
            <a:r>
              <a:rPr lang="nl-NL" altLang="nl-NL" sz="2400" dirty="0">
                <a:cs typeface="Arial" panose="020B0604020202020204" pitchFamily="34" charset="0"/>
              </a:rPr>
              <a:t>Amsterdam </a:t>
            </a:r>
            <a:r>
              <a:rPr lang="nl-NL" altLang="nl-NL" sz="2400" dirty="0" smtClean="0">
                <a:cs typeface="Arial" panose="020B0604020202020204" pitchFamily="34" charset="0"/>
              </a:rPr>
              <a:t>13-06-2017</a:t>
            </a:r>
            <a:r>
              <a:rPr lang="nl-NL" altLang="nl-NL" sz="2400" dirty="0">
                <a:cs typeface="Arial" panose="020B0604020202020204" pitchFamily="34" charset="0"/>
              </a:rPr>
              <a:t>, </a:t>
            </a:r>
            <a:r>
              <a:rPr lang="nl-NL" altLang="nl-NL" sz="2400" dirty="0" smtClean="0">
                <a:cs typeface="Arial" panose="020B0604020202020204" pitchFamily="34" charset="0"/>
              </a:rPr>
              <a:t>ECLI:NL:GHAMS:2017:2270</a:t>
            </a:r>
          </a:p>
          <a:p>
            <a:pPr marL="342900" lvl="1" indent="-342900">
              <a:buFont typeface="Arial" panose="020B0604020202020204" pitchFamily="34" charset="0"/>
              <a:buChar char="•"/>
            </a:pPr>
            <a:r>
              <a:rPr lang="nl-NL" altLang="nl-NL" sz="2400" dirty="0">
                <a:cs typeface="Arial" panose="020B0604020202020204" pitchFamily="34" charset="0"/>
              </a:rPr>
              <a:t>G</a:t>
            </a:r>
            <a:r>
              <a:rPr lang="nl-NL" altLang="nl-NL" sz="2400" dirty="0" smtClean="0">
                <a:cs typeface="Arial" panose="020B0604020202020204" pitchFamily="34" charset="0"/>
              </a:rPr>
              <a:t>eschil tussen </a:t>
            </a:r>
            <a:r>
              <a:rPr lang="nl-NL" sz="2400" dirty="0" smtClean="0"/>
              <a:t>reisagenten ML Tours en </a:t>
            </a:r>
            <a:r>
              <a:rPr lang="nl-NL" sz="2400" dirty="0" err="1" smtClean="0"/>
              <a:t>Nuhr</a:t>
            </a:r>
            <a:r>
              <a:rPr lang="nl-NL" sz="2400" dirty="0" smtClean="0"/>
              <a:t> over een afspraak om vluchten naar Turkije en Marokko te verdelen</a:t>
            </a:r>
          </a:p>
          <a:p>
            <a:pPr marL="342900" lvl="1" indent="-342900">
              <a:buFont typeface="Arial" panose="020B0604020202020204" pitchFamily="34" charset="0"/>
              <a:buChar char="•"/>
            </a:pPr>
            <a:r>
              <a:rPr lang="nl-NL" altLang="nl-NL" sz="2400" dirty="0" smtClean="0">
                <a:cs typeface="Arial" panose="020B0604020202020204" pitchFamily="34" charset="0"/>
              </a:rPr>
              <a:t>Beroep op bagateluitzondering</a:t>
            </a:r>
            <a:endParaRPr lang="nl-NL" altLang="nl-NL" sz="2400" dirty="0">
              <a:cs typeface="Arial" panose="020B0604020202020204" pitchFamily="34" charset="0"/>
            </a:endParaRPr>
          </a:p>
          <a:p>
            <a:pPr marL="342900" lvl="1" indent="-342900">
              <a:buFont typeface="Arial" panose="020B0604020202020204" pitchFamily="34" charset="0"/>
              <a:buChar char="•"/>
            </a:pPr>
            <a:r>
              <a:rPr lang="nl-NL" altLang="nl-NL" sz="2400" dirty="0" smtClean="0">
                <a:cs typeface="Arial" panose="020B0604020202020204" pitchFamily="34" charset="0"/>
              </a:rPr>
              <a:t>Hof: ML </a:t>
            </a:r>
            <a:r>
              <a:rPr lang="nl-NL" altLang="nl-NL" sz="2400" dirty="0">
                <a:cs typeface="Arial" panose="020B0604020202020204" pitchFamily="34" charset="0"/>
              </a:rPr>
              <a:t>Tours heeft niet duidelijk gemaakt hoe de relevante markt eruit ziet en waarom het gezamenlijke marktaandeel minder dan 10% </a:t>
            </a:r>
            <a:r>
              <a:rPr lang="nl-NL" altLang="nl-NL" sz="2400" dirty="0" smtClean="0">
                <a:cs typeface="Arial" panose="020B0604020202020204" pitchFamily="34" charset="0"/>
              </a:rPr>
              <a:t>bedraagt</a:t>
            </a:r>
            <a:endParaRPr lang="nl-NL" altLang="nl-NL" sz="2400" dirty="0">
              <a:cs typeface="Arial" panose="020B0604020202020204" pitchFamily="34" charset="0"/>
            </a:endParaRPr>
          </a:p>
        </p:txBody>
      </p:sp>
    </p:spTree>
    <p:extLst>
      <p:ext uri="{BB962C8B-B14F-4D97-AF65-F5344CB8AC3E}">
        <p14:creationId xmlns:p14="http://schemas.microsoft.com/office/powerpoint/2010/main" val="120281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579296" cy="857250"/>
          </a:xfrm>
        </p:spPr>
        <p:txBody>
          <a:bodyPr>
            <a:noAutofit/>
          </a:bodyPr>
          <a:lstStyle/>
          <a:p>
            <a:pPr marL="342900" lvl="1" indent="-342900" algn="ctr"/>
            <a:r>
              <a:rPr lang="nl-NL" altLang="nl-NL" sz="2600" b="1" dirty="0" smtClean="0">
                <a:latin typeface="+mj-lt"/>
                <a:cs typeface="Arial" panose="020B0604020202020204" pitchFamily="34" charset="0"/>
              </a:rPr>
              <a:t>Stelplicht / bewijslast – branchebescherming winkelcentrum geen strekkingsbeding</a:t>
            </a:r>
            <a:endParaRPr lang="nl-NL" altLang="nl-NL" sz="2600" b="1" dirty="0">
              <a:latin typeface="+mj-lt"/>
              <a:cs typeface="Arial" panose="020B0604020202020204" pitchFamily="34" charset="0"/>
            </a:endParaRPr>
          </a:p>
        </p:txBody>
      </p:sp>
      <p:sp>
        <p:nvSpPr>
          <p:cNvPr id="3" name="Tijdelijke aanduiding voor inhoud 2"/>
          <p:cNvSpPr>
            <a:spLocks noGrp="1"/>
          </p:cNvSpPr>
          <p:nvPr>
            <p:ph idx="1"/>
          </p:nvPr>
        </p:nvSpPr>
        <p:spPr>
          <a:xfrm>
            <a:off x="467544" y="1131590"/>
            <a:ext cx="8229600" cy="3394472"/>
          </a:xfrm>
        </p:spPr>
        <p:txBody>
          <a:bodyPr>
            <a:noAutofit/>
          </a:bodyPr>
          <a:lstStyle/>
          <a:p>
            <a:pPr marL="342900" lvl="1" indent="-342900">
              <a:buFont typeface="Arial" panose="020B0604020202020204" pitchFamily="34" charset="0"/>
              <a:buChar char="•"/>
            </a:pPr>
            <a:r>
              <a:rPr lang="nl-NL" altLang="nl-NL" sz="2400" dirty="0">
                <a:cs typeface="Arial" panose="020B0604020202020204" pitchFamily="34" charset="0"/>
              </a:rPr>
              <a:t>Hof Den Haag </a:t>
            </a:r>
            <a:r>
              <a:rPr lang="nl-NL" altLang="nl-NL" sz="2400" dirty="0" smtClean="0">
                <a:cs typeface="Arial" panose="020B0604020202020204" pitchFamily="34" charset="0"/>
              </a:rPr>
              <a:t>26-04-16, ECLI:NL:GHDHA:2016:2018</a:t>
            </a:r>
          </a:p>
          <a:p>
            <a:pPr marL="342900" lvl="1" indent="-342900">
              <a:buFont typeface="Arial" panose="020B0604020202020204" pitchFamily="34" charset="0"/>
              <a:buChar char="•"/>
            </a:pPr>
            <a:r>
              <a:rPr lang="nl-NL" sz="2400" dirty="0" smtClean="0"/>
              <a:t>Branchebeschermingsbeding in  overeenkomst met winkelcentrum</a:t>
            </a:r>
          </a:p>
          <a:p>
            <a:pPr marL="342900" lvl="1" indent="-342900">
              <a:buFont typeface="Arial" panose="020B0604020202020204" pitchFamily="34" charset="0"/>
              <a:buChar char="•"/>
            </a:pPr>
            <a:r>
              <a:rPr lang="nl-NL" sz="2400" dirty="0" smtClean="0"/>
              <a:t>Rechtbank: strekkingsbeperking en nietig verklaard</a:t>
            </a:r>
          </a:p>
          <a:p>
            <a:pPr marL="342900" lvl="1" indent="-342900">
              <a:buFont typeface="Arial" panose="020B0604020202020204" pitchFamily="34" charset="0"/>
              <a:buChar char="•"/>
            </a:pPr>
            <a:r>
              <a:rPr lang="nl-NL" sz="2400" i="1" dirty="0" smtClean="0"/>
              <a:t>Maxima Latvija </a:t>
            </a:r>
            <a:r>
              <a:rPr lang="nl-NL" sz="2400" dirty="0" smtClean="0"/>
              <a:t>arrest</a:t>
            </a:r>
            <a:endParaRPr lang="nl-NL" sz="2400" dirty="0"/>
          </a:p>
          <a:p>
            <a:pPr marL="342900" lvl="1" indent="-342900">
              <a:buFont typeface="Arial" panose="020B0604020202020204" pitchFamily="34" charset="0"/>
              <a:buChar char="•"/>
            </a:pPr>
            <a:r>
              <a:rPr lang="nl-NL" sz="2400" dirty="0" smtClean="0"/>
              <a:t>Hof: winkelcentrum </a:t>
            </a:r>
            <a:r>
              <a:rPr lang="nl-NL" sz="2400" dirty="0"/>
              <a:t>tekort in haar </a:t>
            </a:r>
            <a:r>
              <a:rPr lang="nl-NL" sz="2400" dirty="0" smtClean="0"/>
              <a:t>stelplicht</a:t>
            </a:r>
          </a:p>
          <a:p>
            <a:pPr marL="342900" lvl="1" indent="-342900">
              <a:buFont typeface="Arial" panose="020B0604020202020204" pitchFamily="34" charset="0"/>
              <a:buChar char="•"/>
            </a:pPr>
            <a:endParaRPr lang="nl-NL" sz="2400" dirty="0"/>
          </a:p>
          <a:p>
            <a:pPr marL="342900" lvl="1" indent="-342900">
              <a:buFont typeface="Arial" panose="020B0604020202020204" pitchFamily="34" charset="0"/>
              <a:buChar char="•"/>
            </a:pPr>
            <a:endParaRPr lang="nl-NL" sz="2400" dirty="0" smtClean="0"/>
          </a:p>
          <a:p>
            <a:pPr marL="342900" lvl="1" indent="-342900">
              <a:buFont typeface="Arial" panose="020B0604020202020204" pitchFamily="34" charset="0"/>
              <a:buChar char="•"/>
            </a:pPr>
            <a:endParaRPr lang="nl-NL" sz="2400" dirty="0"/>
          </a:p>
          <a:p>
            <a:pPr marL="342900" lvl="1" indent="-342900">
              <a:buFont typeface="Arial" panose="020B0604020202020204" pitchFamily="34" charset="0"/>
              <a:buChar char="•"/>
            </a:pPr>
            <a:endParaRPr lang="nl-NL" sz="2400" dirty="0" smtClean="0"/>
          </a:p>
        </p:txBody>
      </p:sp>
    </p:spTree>
    <p:extLst>
      <p:ext uri="{BB962C8B-B14F-4D97-AF65-F5344CB8AC3E}">
        <p14:creationId xmlns:p14="http://schemas.microsoft.com/office/powerpoint/2010/main" val="33357571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67494"/>
            <a:ext cx="9036496" cy="857250"/>
          </a:xfrm>
        </p:spPr>
        <p:txBody>
          <a:bodyPr>
            <a:noAutofit/>
          </a:bodyPr>
          <a:lstStyle/>
          <a:p>
            <a:pPr marL="342900" lvl="1" indent="-342900" algn="ctr"/>
            <a:r>
              <a:rPr lang="nl-NL" altLang="nl-NL" sz="2600" b="1" dirty="0" smtClean="0">
                <a:cs typeface="Arial" panose="020B0604020202020204" pitchFamily="34" charset="0"/>
              </a:rPr>
              <a:t>Stelplicht / bewijslast – afnamebeding horecaexploitant</a:t>
            </a:r>
            <a:endParaRPr lang="nl-NL" altLang="nl-NL" sz="2600" b="1" dirty="0">
              <a:latin typeface="+mj-lt"/>
              <a:cs typeface="Arial" panose="020B0604020202020204" pitchFamily="34" charset="0"/>
            </a:endParaRPr>
          </a:p>
        </p:txBody>
      </p:sp>
      <p:sp>
        <p:nvSpPr>
          <p:cNvPr id="3" name="Tijdelijke aanduiding voor inhoud 2"/>
          <p:cNvSpPr>
            <a:spLocks noGrp="1"/>
          </p:cNvSpPr>
          <p:nvPr>
            <p:ph idx="1"/>
          </p:nvPr>
        </p:nvSpPr>
        <p:spPr>
          <a:xfrm>
            <a:off x="467544" y="1203598"/>
            <a:ext cx="8229600" cy="3394472"/>
          </a:xfrm>
        </p:spPr>
        <p:txBody>
          <a:bodyPr>
            <a:noAutofit/>
          </a:bodyPr>
          <a:lstStyle/>
          <a:p>
            <a:pPr marL="342900" lvl="1" indent="-342900">
              <a:buFont typeface="Arial" panose="020B0604020202020204" pitchFamily="34" charset="0"/>
              <a:buChar char="•"/>
            </a:pPr>
            <a:r>
              <a:rPr lang="nl-NL" altLang="nl-NL" sz="2400" dirty="0">
                <a:cs typeface="Arial" panose="020B0604020202020204" pitchFamily="34" charset="0"/>
              </a:rPr>
              <a:t>Rb. Oost Brabant </a:t>
            </a:r>
            <a:r>
              <a:rPr lang="nl-NL" altLang="nl-NL" sz="2400" dirty="0" smtClean="0">
                <a:cs typeface="Arial" panose="020B0604020202020204" pitchFamily="34" charset="0"/>
              </a:rPr>
              <a:t>08-02-17, ECLI:NL:RBOBR:2017:597</a:t>
            </a:r>
          </a:p>
          <a:p>
            <a:pPr marL="342900" lvl="1" indent="-342900">
              <a:buFont typeface="Arial" panose="020B0604020202020204" pitchFamily="34" charset="0"/>
              <a:buChar char="•"/>
            </a:pPr>
            <a:r>
              <a:rPr lang="nl-NL" sz="2400" dirty="0" smtClean="0">
                <a:cs typeface="Arial" panose="020B0604020202020204" pitchFamily="34" charset="0"/>
              </a:rPr>
              <a:t>Afnamebeding </a:t>
            </a:r>
            <a:r>
              <a:rPr lang="nl-NL" sz="2400" dirty="0" err="1" smtClean="0">
                <a:cs typeface="Arial" panose="020B0604020202020204" pitchFamily="34" charset="0"/>
              </a:rPr>
              <a:t>Warsteiner</a:t>
            </a:r>
            <a:r>
              <a:rPr lang="nl-NL" sz="2400" dirty="0">
                <a:cs typeface="Arial" panose="020B0604020202020204" pitchFamily="34" charset="0"/>
              </a:rPr>
              <a:t> </a:t>
            </a:r>
            <a:r>
              <a:rPr lang="nl-NL" sz="2400" dirty="0" smtClean="0">
                <a:cs typeface="Arial" panose="020B0604020202020204" pitchFamily="34" charset="0"/>
              </a:rPr>
              <a:t>in overeenkomst horecaexploitant</a:t>
            </a:r>
          </a:p>
          <a:p>
            <a:pPr marL="342900" lvl="1" indent="-342900">
              <a:buFont typeface="Arial" panose="020B0604020202020204" pitchFamily="34" charset="0"/>
              <a:buChar char="•"/>
            </a:pPr>
            <a:r>
              <a:rPr lang="nl-NL" sz="2400" dirty="0" smtClean="0">
                <a:cs typeface="Arial" panose="020B0604020202020204" pitchFamily="34" charset="0"/>
              </a:rPr>
              <a:t>Rechtbank: exclusief </a:t>
            </a:r>
            <a:r>
              <a:rPr lang="nl-NL" sz="2400" dirty="0">
                <a:cs typeface="Arial" panose="020B0604020202020204" pitchFamily="34" charset="0"/>
              </a:rPr>
              <a:t>afnamebeding </a:t>
            </a:r>
            <a:r>
              <a:rPr lang="nl-NL" sz="2400" dirty="0" smtClean="0">
                <a:cs typeface="Arial" panose="020B0604020202020204" pitchFamily="34" charset="0"/>
              </a:rPr>
              <a:t>zou concurrentie kunnen </a:t>
            </a:r>
            <a:r>
              <a:rPr lang="nl-NL" sz="2400" dirty="0">
                <a:cs typeface="Arial" panose="020B0604020202020204" pitchFamily="34" charset="0"/>
              </a:rPr>
              <a:t>beperken, maar dat de stelplicht hier ligt bij de partij die zich beroept op een schending van het </a:t>
            </a:r>
            <a:r>
              <a:rPr lang="nl-NL" sz="2400" dirty="0" err="1">
                <a:cs typeface="Arial" panose="020B0604020202020204" pitchFamily="34" charset="0"/>
              </a:rPr>
              <a:t>het</a:t>
            </a:r>
            <a:r>
              <a:rPr lang="nl-NL" sz="2400" dirty="0">
                <a:cs typeface="Arial" panose="020B0604020202020204" pitchFamily="34" charset="0"/>
              </a:rPr>
              <a:t> </a:t>
            </a:r>
            <a:r>
              <a:rPr lang="nl-NL" sz="2400" dirty="0" smtClean="0">
                <a:cs typeface="Arial" panose="020B0604020202020204" pitchFamily="34" charset="0"/>
              </a:rPr>
              <a:t>mededingingsrecht. Daarin </a:t>
            </a:r>
            <a:r>
              <a:rPr lang="nl-NL" sz="2400" dirty="0">
                <a:cs typeface="Arial" panose="020B0604020202020204" pitchFamily="34" charset="0"/>
              </a:rPr>
              <a:t>schiet de exploitant </a:t>
            </a:r>
            <a:r>
              <a:rPr lang="nl-NL" sz="2400" dirty="0" smtClean="0">
                <a:cs typeface="Arial" panose="020B0604020202020204" pitchFamily="34" charset="0"/>
              </a:rPr>
              <a:t>tekort</a:t>
            </a:r>
            <a:endParaRPr lang="nl-NL" sz="2400" dirty="0">
              <a:cs typeface="Arial" panose="020B0604020202020204" pitchFamily="34" charset="0"/>
            </a:endParaRPr>
          </a:p>
        </p:txBody>
      </p:sp>
    </p:spTree>
    <p:extLst>
      <p:ext uri="{BB962C8B-B14F-4D97-AF65-F5344CB8AC3E}">
        <p14:creationId xmlns:p14="http://schemas.microsoft.com/office/powerpoint/2010/main" val="2704590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1059582"/>
            <a:ext cx="8229600" cy="3394472"/>
          </a:xfrm>
        </p:spPr>
        <p:txBody>
          <a:bodyPr>
            <a:noAutofit/>
          </a:bodyPr>
          <a:lstStyle/>
          <a:p>
            <a:pPr marL="342900" lvl="1" indent="-342900">
              <a:buFont typeface="Arial" panose="020B0604020202020204" pitchFamily="34" charset="0"/>
              <a:buChar char="•"/>
            </a:pPr>
            <a:r>
              <a:rPr lang="nl-NL" altLang="nl-NL" sz="2400" dirty="0">
                <a:cs typeface="Arial" panose="020B0604020202020204" pitchFamily="34" charset="0"/>
              </a:rPr>
              <a:t>Rb. Noord-Holland </a:t>
            </a:r>
            <a:r>
              <a:rPr lang="nl-NL" altLang="nl-NL" sz="2400" dirty="0" smtClean="0">
                <a:cs typeface="Arial" panose="020B0604020202020204" pitchFamily="34" charset="0"/>
              </a:rPr>
              <a:t>26-07-2017, ECLI:NL:RBNHO:2017:6277</a:t>
            </a:r>
          </a:p>
          <a:p>
            <a:pPr marL="342900" lvl="1" indent="-342900">
              <a:buFont typeface="Arial" panose="020B0604020202020204" pitchFamily="34" charset="0"/>
              <a:buChar char="•"/>
            </a:pPr>
            <a:r>
              <a:rPr lang="nl-NL" altLang="nl-NL" sz="2400" dirty="0" smtClean="0">
                <a:cs typeface="Arial" panose="020B0604020202020204" pitchFamily="34" charset="0"/>
              </a:rPr>
              <a:t>Corendon (principaal) zegt agentuurovereenkomst met Prijsvrij (handelsagent) op. Volgens Prijsvrij is de opzegging voortgekomen uit een onderling afgestemde feitelijke gedraging tussen Corendon en </a:t>
            </a:r>
            <a:r>
              <a:rPr lang="nl-NL" altLang="nl-NL" sz="2400" dirty="0" err="1" smtClean="0">
                <a:cs typeface="Arial" panose="020B0604020202020204" pitchFamily="34" charset="0"/>
              </a:rPr>
              <a:t>Tjingo</a:t>
            </a:r>
            <a:r>
              <a:rPr lang="nl-NL" altLang="nl-NL" sz="2400" dirty="0" smtClean="0">
                <a:cs typeface="Arial" panose="020B0604020202020204" pitchFamily="34" charset="0"/>
              </a:rPr>
              <a:t>. </a:t>
            </a:r>
          </a:p>
          <a:p>
            <a:pPr marL="342900" lvl="1" indent="-342900">
              <a:buFont typeface="Arial" panose="020B0604020202020204" pitchFamily="34" charset="0"/>
              <a:buChar char="•"/>
            </a:pPr>
            <a:r>
              <a:rPr lang="nl-NL" altLang="nl-NL" sz="2400" dirty="0" smtClean="0">
                <a:cs typeface="Arial" panose="020B0604020202020204" pitchFamily="34" charset="0"/>
              </a:rPr>
              <a:t>Prijsvrij voldoet niet aan haar stel- en bewijsplicht. De e-mails van </a:t>
            </a:r>
            <a:r>
              <a:rPr lang="nl-NL" altLang="nl-NL" sz="2400" dirty="0" err="1" smtClean="0">
                <a:cs typeface="Arial" panose="020B0604020202020204" pitchFamily="34" charset="0"/>
              </a:rPr>
              <a:t>Tjingo</a:t>
            </a:r>
            <a:r>
              <a:rPr lang="nl-NL" altLang="nl-NL" sz="2400" dirty="0" smtClean="0">
                <a:cs typeface="Arial" panose="020B0604020202020204" pitchFamily="34" charset="0"/>
              </a:rPr>
              <a:t> en Corendon waaruit zou blijken dat zij tot afstemming zijn gekomen over de opzegging is niet voldoende. </a:t>
            </a:r>
          </a:p>
          <a:p>
            <a:pPr marL="342900" lvl="1" indent="-342900">
              <a:buFont typeface="Arial" panose="020B0604020202020204" pitchFamily="34" charset="0"/>
              <a:buChar char="•"/>
            </a:pPr>
            <a:endParaRPr lang="nl-NL" altLang="nl-NL" sz="2400" dirty="0">
              <a:cs typeface="Arial" panose="020B0604020202020204" pitchFamily="34" charset="0"/>
            </a:endParaRPr>
          </a:p>
          <a:p>
            <a:pPr marL="342900" lvl="1" indent="-342900">
              <a:buFont typeface="Arial" panose="020B0604020202020204" pitchFamily="34" charset="0"/>
              <a:buChar char="•"/>
            </a:pPr>
            <a:endParaRPr lang="nl-NL" altLang="nl-NL" sz="2400" dirty="0" smtClean="0">
              <a:cs typeface="Arial" panose="020B0604020202020204" pitchFamily="34" charset="0"/>
            </a:endParaRPr>
          </a:p>
          <a:p>
            <a:endParaRPr lang="nl-NL" sz="2400" dirty="0"/>
          </a:p>
        </p:txBody>
      </p:sp>
      <p:sp>
        <p:nvSpPr>
          <p:cNvPr id="4" name="Titel 3"/>
          <p:cNvSpPr>
            <a:spLocks noGrp="1"/>
          </p:cNvSpPr>
          <p:nvPr>
            <p:ph type="title"/>
          </p:nvPr>
        </p:nvSpPr>
        <p:spPr/>
        <p:txBody>
          <a:bodyPr>
            <a:noAutofit/>
          </a:bodyPr>
          <a:lstStyle/>
          <a:p>
            <a:r>
              <a:rPr lang="nl-NL" altLang="nl-NL" sz="2600" b="1" dirty="0">
                <a:cs typeface="Arial" panose="020B0604020202020204" pitchFamily="34" charset="0"/>
              </a:rPr>
              <a:t>Stelplicht / bewijslast – niet bewezen dat opzegging gevolg is van OAFG</a:t>
            </a:r>
            <a:endParaRPr lang="nl-NL" sz="2600" dirty="0"/>
          </a:p>
        </p:txBody>
      </p:sp>
    </p:spTree>
    <p:extLst>
      <p:ext uri="{BB962C8B-B14F-4D97-AF65-F5344CB8AC3E}">
        <p14:creationId xmlns:p14="http://schemas.microsoft.com/office/powerpoint/2010/main" val="2699457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212930" y="987574"/>
            <a:ext cx="8718140" cy="3394472"/>
          </a:xfrm>
        </p:spPr>
        <p:txBody>
          <a:bodyPr anchor="t">
            <a:noAutofit/>
          </a:bodyPr>
          <a:lstStyle/>
          <a:p>
            <a:r>
              <a:rPr lang="nl-NL" altLang="nl-NL" sz="2400" dirty="0" smtClean="0">
                <a:cs typeface="Arial" panose="020B0604020202020204" pitchFamily="34" charset="0"/>
              </a:rPr>
              <a:t>Rb</a:t>
            </a:r>
            <a:r>
              <a:rPr lang="nl-NL" altLang="nl-NL" sz="2400" dirty="0">
                <a:cs typeface="Arial" panose="020B0604020202020204" pitchFamily="34" charset="0"/>
              </a:rPr>
              <a:t>. Zeeland-West-Brabant </a:t>
            </a:r>
            <a:r>
              <a:rPr lang="nl-NL" altLang="nl-NL" sz="2400" dirty="0" smtClean="0">
                <a:cs typeface="Arial" panose="020B0604020202020204" pitchFamily="34" charset="0"/>
              </a:rPr>
              <a:t>23-03-2018, E</a:t>
            </a:r>
            <a:r>
              <a:rPr lang="nl-NL" sz="2400" dirty="0" smtClean="0"/>
              <a:t>CLI:NL:RBZWB:2018:1745</a:t>
            </a:r>
          </a:p>
          <a:p>
            <a:r>
              <a:rPr lang="nl-NL" sz="2400" dirty="0" err="1" smtClean="0"/>
              <a:t>Badbevalling</a:t>
            </a:r>
            <a:r>
              <a:rPr lang="nl-NL" sz="2400" dirty="0" smtClean="0"/>
              <a:t> door zelf uitgekozen verloskundige</a:t>
            </a:r>
          </a:p>
          <a:p>
            <a:r>
              <a:rPr lang="nl-NL" sz="2400" dirty="0" smtClean="0"/>
              <a:t>Ziekenhuis wijst verzoek af vanwege samenwerking met verloskundigen van coöperatie </a:t>
            </a:r>
            <a:r>
              <a:rPr lang="nl-NL" sz="2400" dirty="0" err="1" smtClean="0"/>
              <a:t>Qocon</a:t>
            </a:r>
            <a:endParaRPr lang="nl-NL" sz="2400" dirty="0" smtClean="0"/>
          </a:p>
          <a:p>
            <a:r>
              <a:rPr lang="nl-NL" altLang="nl-NL" sz="2400" dirty="0" smtClean="0">
                <a:cs typeface="Arial" panose="020B0604020202020204" pitchFamily="34" charset="0"/>
              </a:rPr>
              <a:t>Rechtbank: afspraak </a:t>
            </a:r>
            <a:r>
              <a:rPr lang="nl-NL" altLang="nl-NL" sz="2400" dirty="0">
                <a:cs typeface="Arial" panose="020B0604020202020204" pitchFamily="34" charset="0"/>
              </a:rPr>
              <a:t>tussen ziekenhuis en </a:t>
            </a:r>
            <a:r>
              <a:rPr lang="nl-NL" altLang="nl-NL" sz="2400" dirty="0" err="1" smtClean="0">
                <a:cs typeface="Arial" panose="020B0604020202020204" pitchFamily="34" charset="0"/>
              </a:rPr>
              <a:t>Qocon</a:t>
            </a:r>
            <a:r>
              <a:rPr lang="nl-NL" altLang="nl-NL" sz="2400" dirty="0" smtClean="0">
                <a:cs typeface="Arial" panose="020B0604020202020204" pitchFamily="34" charset="0"/>
              </a:rPr>
              <a:t> heeft ten </a:t>
            </a:r>
            <a:r>
              <a:rPr lang="nl-NL" altLang="nl-NL" sz="2400" dirty="0">
                <a:cs typeface="Arial" panose="020B0604020202020204" pitchFamily="34" charset="0"/>
              </a:rPr>
              <a:t>doel </a:t>
            </a:r>
            <a:r>
              <a:rPr lang="nl-NL" altLang="nl-NL" sz="2400" dirty="0" smtClean="0">
                <a:cs typeface="Arial" panose="020B0604020202020204" pitchFamily="34" charset="0"/>
              </a:rPr>
              <a:t>kwaliteit </a:t>
            </a:r>
            <a:r>
              <a:rPr lang="nl-NL" altLang="nl-NL" sz="2400" dirty="0">
                <a:cs typeface="Arial" panose="020B0604020202020204" pitchFamily="34" charset="0"/>
              </a:rPr>
              <a:t>van zorg te waarborgen. </a:t>
            </a:r>
            <a:r>
              <a:rPr lang="nl-NL" altLang="nl-NL" sz="2400" dirty="0" smtClean="0">
                <a:cs typeface="Arial" panose="020B0604020202020204" pitchFamily="34" charset="0"/>
              </a:rPr>
              <a:t>Strekking </a:t>
            </a:r>
            <a:r>
              <a:rPr lang="nl-NL" altLang="nl-NL" sz="2400" dirty="0">
                <a:cs typeface="Arial" panose="020B0604020202020204" pitchFamily="34" charset="0"/>
              </a:rPr>
              <a:t>tot uitsluiten van verloskundigen of bepaalde vormen van zorg </a:t>
            </a:r>
            <a:r>
              <a:rPr lang="nl-NL" altLang="nl-NL" sz="2400" dirty="0" smtClean="0">
                <a:cs typeface="Arial" panose="020B0604020202020204" pitchFamily="34" charset="0"/>
              </a:rPr>
              <a:t>niet aangetoond</a:t>
            </a:r>
            <a:endParaRPr lang="nl-NL" sz="2400" dirty="0"/>
          </a:p>
        </p:txBody>
      </p:sp>
      <p:sp>
        <p:nvSpPr>
          <p:cNvPr id="4" name="Titel 3"/>
          <p:cNvSpPr>
            <a:spLocks noGrp="1"/>
          </p:cNvSpPr>
          <p:nvPr>
            <p:ph type="title"/>
          </p:nvPr>
        </p:nvSpPr>
        <p:spPr/>
        <p:txBody>
          <a:bodyPr>
            <a:noAutofit/>
          </a:bodyPr>
          <a:lstStyle/>
          <a:p>
            <a:r>
              <a:rPr lang="nl-NL" altLang="nl-NL" sz="2600" b="1" dirty="0">
                <a:cs typeface="Arial" panose="020B0604020202020204" pitchFamily="34" charset="0"/>
              </a:rPr>
              <a:t>Stelplicht / bewijslast - onvoldoende gesteld uitsluiting verloskundigen</a:t>
            </a:r>
            <a:endParaRPr lang="nl-NL" sz="2600" dirty="0"/>
          </a:p>
        </p:txBody>
      </p:sp>
    </p:spTree>
    <p:extLst>
      <p:ext uri="{BB962C8B-B14F-4D97-AF65-F5344CB8AC3E}">
        <p14:creationId xmlns:p14="http://schemas.microsoft.com/office/powerpoint/2010/main" val="2799213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pPr lvl="1" algn="ctr" rtl="0">
              <a:spcBef>
                <a:spcPct val="0"/>
              </a:spcBef>
            </a:pPr>
            <a:r>
              <a:rPr lang="nl-NL" sz="2600" b="1" dirty="0" smtClean="0">
                <a:latin typeface="+mj-lt"/>
                <a:cs typeface="Arial" panose="020B0604020202020204" pitchFamily="34" charset="0"/>
              </a:rPr>
              <a:t>Stelplicht / bewijslast – vaststelling veiligheidsvoorschriften</a:t>
            </a:r>
            <a:endParaRPr lang="nl-NL" sz="2600" b="1" dirty="0">
              <a:latin typeface="+mj-lt"/>
            </a:endParaRPr>
          </a:p>
        </p:txBody>
      </p:sp>
      <p:sp>
        <p:nvSpPr>
          <p:cNvPr id="3" name="Tijdelijke aanduiding voor inhoud 2"/>
          <p:cNvSpPr>
            <a:spLocks noGrp="1"/>
          </p:cNvSpPr>
          <p:nvPr>
            <p:ph idx="1"/>
          </p:nvPr>
        </p:nvSpPr>
        <p:spPr>
          <a:xfrm>
            <a:off x="457200" y="987574"/>
            <a:ext cx="8229600" cy="3394472"/>
          </a:xfrm>
        </p:spPr>
        <p:txBody>
          <a:bodyPr>
            <a:normAutofit/>
          </a:bodyPr>
          <a:lstStyle/>
          <a:p>
            <a:r>
              <a:rPr lang="nl-NL" altLang="nl-NL" sz="2400" dirty="0" smtClean="0">
                <a:cs typeface="Arial" panose="020B0604020202020204" pitchFamily="34" charset="0"/>
              </a:rPr>
              <a:t>Hof Amsterdam 24-10-2017, ECLI:NL:GHAMS:2017:4339</a:t>
            </a:r>
          </a:p>
          <a:p>
            <a:r>
              <a:rPr lang="en-US" altLang="nl-NL" sz="2400" dirty="0" err="1" smtClean="0">
                <a:cs typeface="Arial" panose="020B0604020202020204" pitchFamily="34" charset="0"/>
              </a:rPr>
              <a:t>Overeenkomst</a:t>
            </a:r>
            <a:r>
              <a:rPr lang="en-US" altLang="nl-NL" sz="2400" dirty="0" smtClean="0">
                <a:cs typeface="Arial" panose="020B0604020202020204" pitchFamily="34" charset="0"/>
              </a:rPr>
              <a:t> (</a:t>
            </a:r>
            <a:r>
              <a:rPr lang="en-US" altLang="nl-NL" sz="2400" dirty="0" err="1" smtClean="0">
                <a:cs typeface="Arial" panose="020B0604020202020204" pitchFamily="34" charset="0"/>
              </a:rPr>
              <a:t>productie</a:t>
            </a:r>
            <a:r>
              <a:rPr lang="en-US" altLang="nl-NL" sz="2400" dirty="0" smtClean="0">
                <a:cs typeface="Arial" panose="020B0604020202020204" pitchFamily="34" charset="0"/>
              </a:rPr>
              <a:t> </a:t>
            </a:r>
            <a:r>
              <a:rPr lang="en-US" altLang="nl-NL" sz="2400" dirty="0" err="1" smtClean="0">
                <a:cs typeface="Arial" panose="020B0604020202020204" pitchFamily="34" charset="0"/>
              </a:rPr>
              <a:t>confectiekleding</a:t>
            </a:r>
            <a:r>
              <a:rPr lang="en-US" altLang="nl-NL" sz="2400" dirty="0" smtClean="0">
                <a:cs typeface="Arial" panose="020B0604020202020204" pitchFamily="34" charset="0"/>
              </a:rPr>
              <a:t>) </a:t>
            </a:r>
            <a:r>
              <a:rPr lang="en-US" altLang="nl-NL" sz="2400" dirty="0" err="1" smtClean="0">
                <a:cs typeface="Arial" panose="020B0604020202020204" pitchFamily="34" charset="0"/>
              </a:rPr>
              <a:t>beëindigd</a:t>
            </a:r>
            <a:r>
              <a:rPr lang="en-US" altLang="nl-NL" sz="2400" dirty="0" smtClean="0">
                <a:cs typeface="Arial" panose="020B0604020202020204" pitchFamily="34" charset="0"/>
              </a:rPr>
              <a:t> </a:t>
            </a:r>
            <a:r>
              <a:rPr lang="en-US" altLang="nl-NL" sz="2400" dirty="0" err="1" smtClean="0">
                <a:cs typeface="Arial" panose="020B0604020202020204" pitchFamily="34" charset="0"/>
              </a:rPr>
              <a:t>vanwege</a:t>
            </a:r>
            <a:r>
              <a:rPr lang="en-US" altLang="nl-NL" sz="2400" dirty="0" smtClean="0">
                <a:cs typeface="Arial" panose="020B0604020202020204" pitchFamily="34" charset="0"/>
              </a:rPr>
              <a:t> </a:t>
            </a:r>
            <a:r>
              <a:rPr lang="en-US" altLang="nl-NL" sz="2400" dirty="0" err="1" smtClean="0">
                <a:cs typeface="Arial" panose="020B0604020202020204" pitchFamily="34" charset="0"/>
              </a:rPr>
              <a:t>overtreding</a:t>
            </a:r>
            <a:r>
              <a:rPr lang="en-US" altLang="nl-NL" sz="2400" dirty="0" smtClean="0">
                <a:cs typeface="Arial" panose="020B0604020202020204" pitchFamily="34" charset="0"/>
              </a:rPr>
              <a:t> </a:t>
            </a:r>
            <a:r>
              <a:rPr lang="en-US" altLang="nl-NL" sz="2400" dirty="0" err="1" smtClean="0">
                <a:cs typeface="Arial" panose="020B0604020202020204" pitchFamily="34" charset="0"/>
              </a:rPr>
              <a:t>veiligheidsvoorschriften</a:t>
            </a:r>
            <a:r>
              <a:rPr lang="en-US" altLang="nl-NL" sz="2400" dirty="0" smtClean="0">
                <a:cs typeface="Arial" panose="020B0604020202020204" pitchFamily="34" charset="0"/>
              </a:rPr>
              <a:t> </a:t>
            </a:r>
            <a:r>
              <a:rPr lang="en-US" altLang="nl-NL" sz="2400" dirty="0" err="1" smtClean="0">
                <a:cs typeface="Arial" panose="020B0604020202020204" pitchFamily="34" charset="0"/>
              </a:rPr>
              <a:t>stichting</a:t>
            </a:r>
            <a:endParaRPr lang="en-US" altLang="nl-NL" sz="2400" dirty="0" smtClean="0">
              <a:cs typeface="Arial" panose="020B0604020202020204" pitchFamily="34" charset="0"/>
            </a:endParaRPr>
          </a:p>
          <a:p>
            <a:r>
              <a:rPr lang="en-US" altLang="nl-NL" sz="2400" dirty="0" err="1" smtClean="0">
                <a:cs typeface="Arial" panose="020B0604020202020204" pitchFamily="34" charset="0"/>
              </a:rPr>
              <a:t>Onvoldoende</a:t>
            </a:r>
            <a:r>
              <a:rPr lang="en-US" altLang="nl-NL" sz="2400" dirty="0" smtClean="0">
                <a:cs typeface="Arial" panose="020B0604020202020204" pitchFamily="34" charset="0"/>
              </a:rPr>
              <a:t> </a:t>
            </a:r>
            <a:r>
              <a:rPr lang="en-US" altLang="nl-NL" sz="2400" dirty="0" err="1" smtClean="0">
                <a:cs typeface="Arial" panose="020B0604020202020204" pitchFamily="34" charset="0"/>
              </a:rPr>
              <a:t>gesteld</a:t>
            </a:r>
            <a:r>
              <a:rPr lang="en-US" altLang="nl-NL" sz="2400" dirty="0" smtClean="0">
                <a:cs typeface="Arial" panose="020B0604020202020204" pitchFamily="34" charset="0"/>
              </a:rPr>
              <a:t> over de </a:t>
            </a:r>
            <a:r>
              <a:rPr lang="en-US" altLang="nl-NL" sz="2400" dirty="0" err="1" smtClean="0">
                <a:cs typeface="Arial" panose="020B0604020202020204" pitchFamily="34" charset="0"/>
              </a:rPr>
              <a:t>vraag</a:t>
            </a:r>
            <a:r>
              <a:rPr lang="en-US" altLang="nl-NL" sz="2400" dirty="0" smtClean="0">
                <a:cs typeface="Arial" panose="020B0604020202020204" pitchFamily="34" charset="0"/>
              </a:rPr>
              <a:t> of </a:t>
            </a:r>
            <a:r>
              <a:rPr lang="en-US" altLang="nl-NL" sz="2400" dirty="0" err="1" smtClean="0">
                <a:cs typeface="Arial" panose="020B0604020202020204" pitchFamily="34" charset="0"/>
              </a:rPr>
              <a:t>mededinging</a:t>
            </a:r>
            <a:r>
              <a:rPr lang="en-US" altLang="nl-NL" sz="2400" dirty="0" smtClean="0">
                <a:cs typeface="Arial" panose="020B0604020202020204" pitchFamily="34" charset="0"/>
              </a:rPr>
              <a:t> </a:t>
            </a:r>
            <a:r>
              <a:rPr lang="en-US" altLang="nl-NL" sz="2400" dirty="0" err="1" smtClean="0">
                <a:cs typeface="Arial" panose="020B0604020202020204" pitchFamily="34" charset="0"/>
              </a:rPr>
              <a:t>wordt</a:t>
            </a:r>
            <a:r>
              <a:rPr lang="en-US" altLang="nl-NL" sz="2400" dirty="0" smtClean="0">
                <a:cs typeface="Arial" panose="020B0604020202020204" pitchFamily="34" charset="0"/>
              </a:rPr>
              <a:t> </a:t>
            </a:r>
            <a:r>
              <a:rPr lang="en-US" altLang="nl-NL" sz="2400" dirty="0" err="1" smtClean="0">
                <a:cs typeface="Arial" panose="020B0604020202020204" pitchFamily="34" charset="0"/>
              </a:rPr>
              <a:t>beperkt</a:t>
            </a:r>
            <a:r>
              <a:rPr lang="en-US" altLang="nl-NL" sz="2400" dirty="0" smtClean="0">
                <a:cs typeface="Arial" panose="020B0604020202020204" pitchFamily="34" charset="0"/>
              </a:rPr>
              <a:t> door </a:t>
            </a:r>
            <a:r>
              <a:rPr lang="en-US" altLang="nl-NL" sz="2400" dirty="0" err="1" smtClean="0">
                <a:cs typeface="Arial" panose="020B0604020202020204" pitchFamily="34" charset="0"/>
              </a:rPr>
              <a:t>vaststellen</a:t>
            </a:r>
            <a:r>
              <a:rPr lang="en-US" altLang="nl-NL" sz="2400" dirty="0" smtClean="0">
                <a:cs typeface="Arial" panose="020B0604020202020204" pitchFamily="34" charset="0"/>
              </a:rPr>
              <a:t> </a:t>
            </a:r>
            <a:r>
              <a:rPr lang="en-US" altLang="nl-NL" sz="2400" dirty="0" err="1" smtClean="0">
                <a:cs typeface="Arial" panose="020B0604020202020204" pitchFamily="34" charset="0"/>
              </a:rPr>
              <a:t>veiligheidsvoorschriften</a:t>
            </a:r>
            <a:endParaRPr lang="en-US" altLang="nl-NL" sz="2400" dirty="0" smtClean="0">
              <a:cs typeface="Arial" panose="020B0604020202020204" pitchFamily="34" charset="0"/>
            </a:endParaRPr>
          </a:p>
          <a:p>
            <a:r>
              <a:rPr lang="en-US" altLang="nl-NL" sz="2400" dirty="0" err="1" smtClean="0">
                <a:cs typeface="Arial" panose="020B0604020202020204" pitchFamily="34" charset="0"/>
              </a:rPr>
              <a:t>Kwalificatie</a:t>
            </a:r>
            <a:r>
              <a:rPr lang="en-US" altLang="nl-NL" sz="2400" dirty="0" smtClean="0">
                <a:cs typeface="Arial" panose="020B0604020202020204" pitchFamily="34" charset="0"/>
              </a:rPr>
              <a:t> </a:t>
            </a:r>
            <a:r>
              <a:rPr lang="en-US" altLang="nl-NL" sz="2400" dirty="0" err="1" smtClean="0">
                <a:cs typeface="Arial" panose="020B0604020202020204" pitchFamily="34" charset="0"/>
              </a:rPr>
              <a:t>stichting</a:t>
            </a:r>
            <a:r>
              <a:rPr lang="en-US" altLang="nl-NL" sz="2400" dirty="0" smtClean="0">
                <a:cs typeface="Arial" panose="020B0604020202020204" pitchFamily="34" charset="0"/>
              </a:rPr>
              <a:t> </a:t>
            </a:r>
            <a:r>
              <a:rPr lang="en-US" altLang="nl-NL" sz="2400" dirty="0" err="1" smtClean="0">
                <a:cs typeface="Arial" panose="020B0604020202020204" pitchFamily="34" charset="0"/>
              </a:rPr>
              <a:t>als</a:t>
            </a:r>
            <a:r>
              <a:rPr lang="en-US" altLang="nl-NL" sz="2400" dirty="0" smtClean="0">
                <a:cs typeface="Arial" panose="020B0604020202020204" pitchFamily="34" charset="0"/>
              </a:rPr>
              <a:t> </a:t>
            </a:r>
            <a:r>
              <a:rPr lang="en-US" altLang="nl-NL" sz="2400" dirty="0" err="1" smtClean="0">
                <a:cs typeface="Arial" panose="020B0604020202020204" pitchFamily="34" charset="0"/>
              </a:rPr>
              <a:t>ondernemersvereniging</a:t>
            </a:r>
            <a:r>
              <a:rPr lang="en-US" altLang="nl-NL" sz="2400" dirty="0" smtClean="0">
                <a:cs typeface="Arial" panose="020B0604020202020204" pitchFamily="34" charset="0"/>
              </a:rPr>
              <a:t> </a:t>
            </a:r>
            <a:r>
              <a:rPr lang="en-US" altLang="nl-NL" sz="2400" dirty="0" err="1" smtClean="0">
                <a:cs typeface="Arial" panose="020B0604020202020204" pitchFamily="34" charset="0"/>
              </a:rPr>
              <a:t>blijft</a:t>
            </a:r>
            <a:r>
              <a:rPr lang="en-US" altLang="nl-NL" sz="2400" dirty="0" smtClean="0">
                <a:cs typeface="Arial" panose="020B0604020202020204" pitchFamily="34" charset="0"/>
              </a:rPr>
              <a:t> in het </a:t>
            </a:r>
            <a:r>
              <a:rPr lang="en-US" altLang="nl-NL" sz="2400" dirty="0" err="1" smtClean="0">
                <a:cs typeface="Arial" panose="020B0604020202020204" pitchFamily="34" charset="0"/>
              </a:rPr>
              <a:t>midden</a:t>
            </a:r>
            <a:endParaRPr lang="nl-NL" altLang="nl-NL" sz="2400" dirty="0" smtClean="0">
              <a:cs typeface="Arial" panose="020B0604020202020204" pitchFamily="34" charset="0"/>
            </a:endParaRPr>
          </a:p>
        </p:txBody>
      </p:sp>
    </p:spTree>
    <p:extLst>
      <p:ext uri="{BB962C8B-B14F-4D97-AF65-F5344CB8AC3E}">
        <p14:creationId xmlns:p14="http://schemas.microsoft.com/office/powerpoint/2010/main" val="371948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pPr marL="342900" lvl="1" indent="-342900" algn="ctr"/>
            <a:r>
              <a:rPr lang="nl-NL" altLang="nl-NL" sz="2600" b="1" dirty="0" smtClean="0">
                <a:latin typeface="+mj-lt"/>
                <a:cs typeface="Arial" panose="020B0604020202020204" pitchFamily="34" charset="0"/>
              </a:rPr>
              <a:t>Stelplicht / bewijslast – post-term non-concurrentiebeding franchiseovereenkomst </a:t>
            </a:r>
            <a:endParaRPr lang="nl-NL" altLang="nl-NL" sz="2600" b="1" dirty="0">
              <a:latin typeface="+mj-lt"/>
              <a:cs typeface="Arial" panose="020B0604020202020204" pitchFamily="34" charset="0"/>
            </a:endParaRPr>
          </a:p>
        </p:txBody>
      </p:sp>
      <p:sp>
        <p:nvSpPr>
          <p:cNvPr id="3" name="Tijdelijke aanduiding voor inhoud 2"/>
          <p:cNvSpPr>
            <a:spLocks noGrp="1"/>
          </p:cNvSpPr>
          <p:nvPr>
            <p:ph idx="1"/>
          </p:nvPr>
        </p:nvSpPr>
        <p:spPr>
          <a:xfrm>
            <a:off x="179512" y="1200151"/>
            <a:ext cx="8507288" cy="3394472"/>
          </a:xfrm>
        </p:spPr>
        <p:txBody>
          <a:bodyPr>
            <a:normAutofit/>
          </a:bodyPr>
          <a:lstStyle/>
          <a:p>
            <a:pPr marL="342900" lvl="1" indent="-342900">
              <a:buFont typeface="Arial" panose="020B0604020202020204" pitchFamily="34" charset="0"/>
              <a:buChar char="•"/>
            </a:pPr>
            <a:r>
              <a:rPr lang="nl-NL" altLang="nl-NL" sz="2400" dirty="0">
                <a:cs typeface="Arial" panose="020B0604020202020204" pitchFamily="34" charset="0"/>
              </a:rPr>
              <a:t>Rb. Midden-Nederland </a:t>
            </a:r>
            <a:r>
              <a:rPr lang="nl-NL" altLang="nl-NL" sz="2400" dirty="0" smtClean="0">
                <a:cs typeface="Arial" panose="020B0604020202020204" pitchFamily="34" charset="0"/>
              </a:rPr>
              <a:t>14-03-2018, ECLI:NL:RBMNE:2018:1117</a:t>
            </a:r>
          </a:p>
          <a:p>
            <a:pPr marL="342900" lvl="1" indent="-342900">
              <a:buFont typeface="Arial" panose="020B0604020202020204" pitchFamily="34" charset="0"/>
              <a:buChar char="•"/>
            </a:pPr>
            <a:r>
              <a:rPr lang="nl-NL" sz="2400" dirty="0" smtClean="0">
                <a:cs typeface="Arial" panose="020B0604020202020204" pitchFamily="34" charset="0"/>
              </a:rPr>
              <a:t>Eiser is bij zijn betoog geheel voorbij gegaan aan de bijzondere positie van franchiseovereenkomsten in het mededingingsrecht</a:t>
            </a:r>
          </a:p>
          <a:p>
            <a:pPr marL="342900" lvl="1" indent="-342900">
              <a:buFont typeface="Arial" panose="020B0604020202020204" pitchFamily="34" charset="0"/>
              <a:buChar char="•"/>
            </a:pPr>
            <a:r>
              <a:rPr lang="nl-NL" sz="2400" dirty="0" smtClean="0">
                <a:cs typeface="Arial" panose="020B0604020202020204" pitchFamily="34" charset="0"/>
              </a:rPr>
              <a:t>Onvoldoende aannemelijk gemaakt dat het post-term non-concurrentiebeding in strijd is met het mededingingsrecht </a:t>
            </a:r>
            <a:endParaRPr lang="nl-NL" sz="2400" dirty="0"/>
          </a:p>
        </p:txBody>
      </p:sp>
    </p:spTree>
    <p:extLst>
      <p:ext uri="{BB962C8B-B14F-4D97-AF65-F5344CB8AC3E}">
        <p14:creationId xmlns:p14="http://schemas.microsoft.com/office/powerpoint/2010/main" val="3733976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pPr marL="342900" lvl="1" indent="-342900" algn="ctr"/>
            <a:r>
              <a:rPr lang="nl-NL" altLang="nl-NL" sz="2600" b="1" dirty="0" smtClean="0">
                <a:latin typeface="+mj-lt"/>
                <a:cs typeface="Arial" panose="020B0604020202020204" pitchFamily="34" charset="0"/>
              </a:rPr>
              <a:t>Verticale prijsbinding in franchiseovereenkomst</a:t>
            </a:r>
            <a:endParaRPr lang="nl-NL" altLang="nl-NL" sz="2600" b="1" dirty="0">
              <a:latin typeface="+mj-lt"/>
              <a:cs typeface="Arial" panose="020B0604020202020204" pitchFamily="34" charset="0"/>
            </a:endParaRPr>
          </a:p>
        </p:txBody>
      </p:sp>
      <p:sp>
        <p:nvSpPr>
          <p:cNvPr id="3" name="Tijdelijke aanduiding voor inhoud 2"/>
          <p:cNvSpPr>
            <a:spLocks noGrp="1"/>
          </p:cNvSpPr>
          <p:nvPr>
            <p:ph idx="1"/>
          </p:nvPr>
        </p:nvSpPr>
        <p:spPr>
          <a:xfrm>
            <a:off x="179512" y="1200151"/>
            <a:ext cx="8507288" cy="3394472"/>
          </a:xfrm>
        </p:spPr>
        <p:txBody>
          <a:bodyPr>
            <a:normAutofit/>
          </a:bodyPr>
          <a:lstStyle/>
          <a:p>
            <a:pPr marL="342900" lvl="1" indent="-342900">
              <a:buFont typeface="Arial" panose="020B0604020202020204" pitchFamily="34" charset="0"/>
              <a:buChar char="•"/>
            </a:pPr>
            <a:r>
              <a:rPr lang="en-US" altLang="nl-NL" sz="2400" dirty="0" smtClean="0">
                <a:cs typeface="Arial" panose="020B0604020202020204" pitchFamily="34" charset="0"/>
              </a:rPr>
              <a:t>Hof </a:t>
            </a:r>
            <a:r>
              <a:rPr lang="en-US" altLang="nl-NL" sz="2400" dirty="0">
                <a:cs typeface="Arial" panose="020B0604020202020204" pitchFamily="34" charset="0"/>
              </a:rPr>
              <a:t>Den Bosch 05-06-2018, </a:t>
            </a:r>
            <a:r>
              <a:rPr lang="en-US" altLang="nl-NL" sz="2400" dirty="0" smtClean="0">
                <a:cs typeface="Arial" panose="020B0604020202020204" pitchFamily="34" charset="0"/>
              </a:rPr>
              <a:t>ECLI:NL:GHSHE:2018:2370</a:t>
            </a:r>
            <a:endParaRPr lang="nl-NL" altLang="nl-NL" sz="2400" dirty="0" smtClean="0">
              <a:cs typeface="Arial" panose="020B0604020202020204" pitchFamily="34" charset="0"/>
            </a:endParaRPr>
          </a:p>
          <a:p>
            <a:pPr marL="342900" lvl="1" indent="-342900">
              <a:buFont typeface="Arial" panose="020B0604020202020204" pitchFamily="34" charset="0"/>
              <a:buChar char="•"/>
            </a:pPr>
            <a:r>
              <a:rPr lang="en-US" altLang="nl-NL" sz="2400" dirty="0" err="1" smtClean="0">
                <a:cs typeface="Arial" panose="020B0604020202020204" pitchFamily="34" charset="0"/>
              </a:rPr>
              <a:t>Verplichting</a:t>
            </a:r>
            <a:r>
              <a:rPr lang="en-US" altLang="nl-NL" sz="2400" dirty="0" smtClean="0">
                <a:cs typeface="Arial" panose="020B0604020202020204" pitchFamily="34" charset="0"/>
              </a:rPr>
              <a:t> om </a:t>
            </a:r>
            <a:r>
              <a:rPr lang="en-US" altLang="nl-NL" sz="2400" dirty="0" err="1" smtClean="0">
                <a:cs typeface="Arial" panose="020B0604020202020204" pitchFamily="34" charset="0"/>
              </a:rPr>
              <a:t>centraal</a:t>
            </a:r>
            <a:r>
              <a:rPr lang="en-US" altLang="nl-NL" sz="2400" dirty="0" smtClean="0">
                <a:cs typeface="Arial" panose="020B0604020202020204" pitchFamily="34" charset="0"/>
              </a:rPr>
              <a:t> </a:t>
            </a:r>
            <a:r>
              <a:rPr lang="en-US" altLang="nl-NL" sz="2400" dirty="0" err="1" smtClean="0">
                <a:cs typeface="Arial" panose="020B0604020202020204" pitchFamily="34" charset="0"/>
              </a:rPr>
              <a:t>vastgestelde</a:t>
            </a:r>
            <a:r>
              <a:rPr lang="en-US" altLang="nl-NL" sz="2400" dirty="0" smtClean="0">
                <a:cs typeface="Arial" panose="020B0604020202020204" pitchFamily="34" charset="0"/>
              </a:rPr>
              <a:t> </a:t>
            </a:r>
            <a:r>
              <a:rPr lang="en-US" altLang="nl-NL" sz="2400" dirty="0" err="1" smtClean="0">
                <a:cs typeface="Arial" panose="020B0604020202020204" pitchFamily="34" charset="0"/>
              </a:rPr>
              <a:t>prijs</a:t>
            </a:r>
            <a:r>
              <a:rPr lang="en-US" altLang="nl-NL" sz="2400" dirty="0" smtClean="0">
                <a:cs typeface="Arial" panose="020B0604020202020204" pitchFamily="34" charset="0"/>
              </a:rPr>
              <a:t> </a:t>
            </a:r>
            <a:r>
              <a:rPr lang="en-US" altLang="nl-NL" sz="2400" dirty="0" err="1" smtClean="0">
                <a:cs typeface="Arial" panose="020B0604020202020204" pitchFamily="34" charset="0"/>
              </a:rPr>
              <a:t>te</a:t>
            </a:r>
            <a:r>
              <a:rPr lang="en-US" altLang="nl-NL" sz="2400" dirty="0" smtClean="0">
                <a:cs typeface="Arial" panose="020B0604020202020204" pitchFamily="34" charset="0"/>
              </a:rPr>
              <a:t> </a:t>
            </a:r>
            <a:r>
              <a:rPr lang="en-US" altLang="nl-NL" sz="2400" dirty="0" err="1" smtClean="0">
                <a:cs typeface="Arial" panose="020B0604020202020204" pitchFamily="34" charset="0"/>
              </a:rPr>
              <a:t>hanteren</a:t>
            </a:r>
            <a:r>
              <a:rPr lang="en-US" altLang="nl-NL" sz="2400" dirty="0" smtClean="0">
                <a:cs typeface="Arial" panose="020B0604020202020204" pitchFamily="34" charset="0"/>
              </a:rPr>
              <a:t> in </a:t>
            </a:r>
            <a:r>
              <a:rPr lang="en-US" altLang="nl-NL" sz="2400" dirty="0" err="1" smtClean="0">
                <a:cs typeface="Arial" panose="020B0604020202020204" pitchFamily="34" charset="0"/>
              </a:rPr>
              <a:t>huishoudelijk</a:t>
            </a:r>
            <a:r>
              <a:rPr lang="en-US" altLang="nl-NL" sz="2400" dirty="0" smtClean="0">
                <a:cs typeface="Arial" panose="020B0604020202020204" pitchFamily="34" charset="0"/>
              </a:rPr>
              <a:t> </a:t>
            </a:r>
            <a:r>
              <a:rPr lang="en-US" altLang="nl-NL" sz="2400" dirty="0" err="1" smtClean="0">
                <a:cs typeface="Arial" panose="020B0604020202020204" pitchFamily="34" charset="0"/>
              </a:rPr>
              <a:t>reglement</a:t>
            </a:r>
            <a:r>
              <a:rPr lang="en-US" altLang="nl-NL" sz="2400" dirty="0" smtClean="0">
                <a:cs typeface="Arial" panose="020B0604020202020204" pitchFamily="34" charset="0"/>
              </a:rPr>
              <a:t> </a:t>
            </a:r>
            <a:r>
              <a:rPr lang="en-US" altLang="nl-NL" sz="2400" dirty="0" err="1" smtClean="0">
                <a:cs typeface="Arial" panose="020B0604020202020204" pitchFamily="34" charset="0"/>
              </a:rPr>
              <a:t>franchiseformule</a:t>
            </a:r>
            <a:endParaRPr lang="en-US" altLang="nl-NL" sz="2400" dirty="0" smtClean="0">
              <a:cs typeface="Arial" panose="020B0604020202020204" pitchFamily="34" charset="0"/>
            </a:endParaRPr>
          </a:p>
          <a:p>
            <a:pPr marL="342900" lvl="1" indent="-342900">
              <a:buFont typeface="Arial" panose="020B0604020202020204" pitchFamily="34" charset="0"/>
              <a:buChar char="•"/>
            </a:pPr>
            <a:r>
              <a:rPr lang="en-US" altLang="nl-NL" sz="2400" dirty="0" err="1" smtClean="0">
                <a:cs typeface="Arial" panose="020B0604020202020204" pitchFamily="34" charset="0"/>
              </a:rPr>
              <a:t>Strekkingsbeperking</a:t>
            </a:r>
            <a:r>
              <a:rPr lang="en-US" altLang="nl-NL" sz="2400" dirty="0" smtClean="0">
                <a:cs typeface="Arial" panose="020B0604020202020204" pitchFamily="34" charset="0"/>
              </a:rPr>
              <a:t> </a:t>
            </a:r>
            <a:r>
              <a:rPr lang="en-US" altLang="nl-NL" sz="2400" dirty="0" smtClean="0">
                <a:cs typeface="Arial" panose="020B0604020202020204" pitchFamily="34" charset="0"/>
                <a:sym typeface="Wingdings" panose="05000000000000000000" pitchFamily="2" charset="2"/>
              </a:rPr>
              <a:t> </a:t>
            </a:r>
            <a:r>
              <a:rPr lang="en-US" altLang="nl-NL" sz="2400" dirty="0" err="1" smtClean="0">
                <a:cs typeface="Arial" panose="020B0604020202020204" pitchFamily="34" charset="0"/>
                <a:sym typeface="Wingdings" panose="05000000000000000000" pitchFamily="2" charset="2"/>
              </a:rPr>
              <a:t>merkbaar</a:t>
            </a:r>
            <a:r>
              <a:rPr lang="en-US" altLang="nl-NL" sz="2400" dirty="0" smtClean="0">
                <a:cs typeface="Arial" panose="020B0604020202020204" pitchFamily="34" charset="0"/>
                <a:sym typeface="Wingdings" panose="05000000000000000000" pitchFamily="2" charset="2"/>
              </a:rPr>
              <a:t>  </a:t>
            </a:r>
            <a:r>
              <a:rPr lang="en-US" altLang="nl-NL" sz="2400" dirty="0" err="1" smtClean="0">
                <a:cs typeface="Arial" panose="020B0604020202020204" pitchFamily="34" charset="0"/>
                <a:sym typeface="Wingdings" panose="05000000000000000000" pitchFamily="2" charset="2"/>
              </a:rPr>
              <a:t>inbreuk</a:t>
            </a:r>
            <a:r>
              <a:rPr lang="en-US" altLang="nl-NL" sz="2400" dirty="0" smtClean="0">
                <a:cs typeface="Arial" panose="020B0604020202020204" pitchFamily="34" charset="0"/>
                <a:sym typeface="Wingdings" panose="05000000000000000000" pitchFamily="2" charset="2"/>
              </a:rPr>
              <a:t> </a:t>
            </a:r>
            <a:r>
              <a:rPr lang="en-US" altLang="nl-NL" sz="2400" dirty="0" err="1" smtClean="0">
                <a:cs typeface="Arial" panose="020B0604020202020204" pitchFamily="34" charset="0"/>
                <a:sym typeface="Wingdings" panose="05000000000000000000" pitchFamily="2" charset="2"/>
              </a:rPr>
              <a:t>artikel</a:t>
            </a:r>
            <a:r>
              <a:rPr lang="en-US" altLang="nl-NL" sz="2400" dirty="0" smtClean="0">
                <a:cs typeface="Arial" panose="020B0604020202020204" pitchFamily="34" charset="0"/>
                <a:sym typeface="Wingdings" panose="05000000000000000000" pitchFamily="2" charset="2"/>
              </a:rPr>
              <a:t> 6 lid 1 Mw</a:t>
            </a:r>
          </a:p>
          <a:p>
            <a:pPr marL="342900" lvl="1" indent="-342900">
              <a:buFont typeface="Arial" panose="020B0604020202020204" pitchFamily="34" charset="0"/>
              <a:buChar char="•"/>
            </a:pPr>
            <a:r>
              <a:rPr lang="en-US" altLang="nl-NL" sz="2400" dirty="0" err="1" smtClean="0">
                <a:cs typeface="Arial" panose="020B0604020202020204" pitchFamily="34" charset="0"/>
                <a:sym typeface="Wingdings" panose="05000000000000000000" pitchFamily="2" charset="2"/>
              </a:rPr>
              <a:t>Niet</a:t>
            </a:r>
            <a:r>
              <a:rPr lang="en-US" altLang="nl-NL" sz="2400" dirty="0" smtClean="0">
                <a:cs typeface="Arial" panose="020B0604020202020204" pitchFamily="34" charset="0"/>
                <a:sym typeface="Wingdings" panose="05000000000000000000" pitchFamily="2" charset="2"/>
              </a:rPr>
              <a:t> </a:t>
            </a:r>
            <a:r>
              <a:rPr lang="en-US" altLang="nl-NL" sz="2400" dirty="0" err="1" smtClean="0">
                <a:cs typeface="Arial" panose="020B0604020202020204" pitchFamily="34" charset="0"/>
                <a:sym typeface="Wingdings" panose="05000000000000000000" pitchFamily="2" charset="2"/>
              </a:rPr>
              <a:t>voldaan</a:t>
            </a:r>
            <a:r>
              <a:rPr lang="en-US" altLang="nl-NL" sz="2400" dirty="0" smtClean="0">
                <a:cs typeface="Arial" panose="020B0604020202020204" pitchFamily="34" charset="0"/>
                <a:sym typeface="Wingdings" panose="05000000000000000000" pitchFamily="2" charset="2"/>
              </a:rPr>
              <a:t> </a:t>
            </a:r>
            <a:r>
              <a:rPr lang="en-US" altLang="nl-NL" sz="2400" dirty="0" err="1" smtClean="0">
                <a:cs typeface="Arial" panose="020B0604020202020204" pitchFamily="34" charset="0"/>
                <a:sym typeface="Wingdings" panose="05000000000000000000" pitchFamily="2" charset="2"/>
              </a:rPr>
              <a:t>aan</a:t>
            </a:r>
            <a:r>
              <a:rPr lang="en-US" altLang="nl-NL" sz="2400" dirty="0" smtClean="0">
                <a:cs typeface="Arial" panose="020B0604020202020204" pitchFamily="34" charset="0"/>
                <a:sym typeface="Wingdings" panose="05000000000000000000" pitchFamily="2" charset="2"/>
              </a:rPr>
              <a:t> </a:t>
            </a:r>
            <a:r>
              <a:rPr lang="en-US" altLang="nl-NL" sz="2400" dirty="0" err="1" smtClean="0">
                <a:cs typeface="Arial" panose="020B0604020202020204" pitchFamily="34" charset="0"/>
                <a:sym typeface="Wingdings" panose="05000000000000000000" pitchFamily="2" charset="2"/>
              </a:rPr>
              <a:t>bagatelbepaling</a:t>
            </a:r>
            <a:endParaRPr lang="en-US" altLang="nl-NL" sz="2400" dirty="0" smtClean="0">
              <a:cs typeface="Arial" panose="020B0604020202020204" pitchFamily="34" charset="0"/>
            </a:endParaRPr>
          </a:p>
          <a:p>
            <a:pPr marL="342900" lvl="1" indent="-342900">
              <a:buFont typeface="Arial" panose="020B0604020202020204" pitchFamily="34" charset="0"/>
              <a:buChar char="•"/>
            </a:pPr>
            <a:r>
              <a:rPr lang="en-US" altLang="nl-NL" sz="2400" dirty="0" err="1" smtClean="0">
                <a:cs typeface="Arial" panose="020B0604020202020204" pitchFamily="34" charset="0"/>
              </a:rPr>
              <a:t>Franchiseovereenkomsten</a:t>
            </a:r>
            <a:r>
              <a:rPr lang="en-US" altLang="nl-NL" sz="2400" dirty="0" smtClean="0">
                <a:cs typeface="Arial" panose="020B0604020202020204" pitchFamily="34" charset="0"/>
              </a:rPr>
              <a:t> </a:t>
            </a:r>
            <a:r>
              <a:rPr lang="en-US" altLang="nl-NL" sz="2400" dirty="0" err="1" smtClean="0">
                <a:cs typeface="Arial" panose="020B0604020202020204" pitchFamily="34" charset="0"/>
              </a:rPr>
              <a:t>niet</a:t>
            </a:r>
            <a:r>
              <a:rPr lang="en-US" altLang="nl-NL" sz="2400" dirty="0" smtClean="0">
                <a:cs typeface="Arial" panose="020B0604020202020204" pitchFamily="34" charset="0"/>
              </a:rPr>
              <a:t> in </a:t>
            </a:r>
            <a:r>
              <a:rPr lang="en-US" altLang="nl-NL" sz="2400" dirty="0" err="1" smtClean="0">
                <a:cs typeface="Arial" panose="020B0604020202020204" pitchFamily="34" charset="0"/>
              </a:rPr>
              <a:t>hun</a:t>
            </a:r>
            <a:r>
              <a:rPr lang="en-US" altLang="nl-NL" sz="2400" dirty="0" smtClean="0">
                <a:cs typeface="Arial" panose="020B0604020202020204" pitchFamily="34" charset="0"/>
              </a:rPr>
              <a:t> </a:t>
            </a:r>
            <a:r>
              <a:rPr lang="en-US" altLang="nl-NL" sz="2400" dirty="0" err="1" smtClean="0">
                <a:cs typeface="Arial" panose="020B0604020202020204" pitchFamily="34" charset="0"/>
              </a:rPr>
              <a:t>geheel</a:t>
            </a:r>
            <a:r>
              <a:rPr lang="en-US" altLang="nl-NL" sz="2400" dirty="0" smtClean="0">
                <a:cs typeface="Arial" panose="020B0604020202020204" pitchFamily="34" charset="0"/>
              </a:rPr>
              <a:t> </a:t>
            </a:r>
            <a:r>
              <a:rPr lang="en-US" altLang="nl-NL" sz="2400" dirty="0" err="1" smtClean="0">
                <a:cs typeface="Arial" panose="020B0604020202020204" pitchFamily="34" charset="0"/>
              </a:rPr>
              <a:t>nietig</a:t>
            </a:r>
            <a:endParaRPr lang="nl-NL" altLang="nl-NL" sz="2400" dirty="0" smtClean="0">
              <a:cs typeface="Arial" panose="020B0604020202020204" pitchFamily="34" charset="0"/>
            </a:endParaRPr>
          </a:p>
        </p:txBody>
      </p:sp>
    </p:spTree>
    <p:extLst>
      <p:ext uri="{BB962C8B-B14F-4D97-AF65-F5344CB8AC3E}">
        <p14:creationId xmlns:p14="http://schemas.microsoft.com/office/powerpoint/2010/main" val="931198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7824" y="1666644"/>
            <a:ext cx="8229600" cy="857250"/>
          </a:xfrm>
        </p:spPr>
        <p:txBody>
          <a:bodyPr>
            <a:normAutofit fontScale="90000"/>
          </a:bodyPr>
          <a:lstStyle/>
          <a:p>
            <a:r>
              <a:rPr lang="nl-NL" b="1" dirty="0" smtClean="0"/>
              <a:t>Kartelverbod</a:t>
            </a:r>
            <a:br>
              <a:rPr lang="nl-NL" b="1" dirty="0" smtClean="0"/>
            </a:br>
            <a:r>
              <a:rPr lang="nl-NL" b="1" dirty="0" smtClean="0"/>
              <a:t/>
            </a:r>
            <a:br>
              <a:rPr lang="nl-NL" b="1" dirty="0" smtClean="0"/>
            </a:br>
            <a:r>
              <a:rPr lang="nl-NL" sz="3600" b="1" dirty="0" smtClean="0"/>
              <a:t>Bestuursrechtelijke uitspraken</a:t>
            </a:r>
            <a:endParaRPr lang="nl-NL" sz="3600" dirty="0"/>
          </a:p>
        </p:txBody>
      </p:sp>
    </p:spTree>
    <p:extLst>
      <p:ext uri="{BB962C8B-B14F-4D97-AF65-F5344CB8AC3E}">
        <p14:creationId xmlns:p14="http://schemas.microsoft.com/office/powerpoint/2010/main" val="2282352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23478"/>
            <a:ext cx="8229600" cy="857250"/>
          </a:xfrm>
        </p:spPr>
        <p:txBody>
          <a:bodyPr>
            <a:normAutofit/>
          </a:bodyPr>
          <a:lstStyle/>
          <a:p>
            <a:pPr marL="266700" lvl="1" indent="-266700">
              <a:lnSpc>
                <a:spcPts val="3000"/>
              </a:lnSpc>
            </a:pPr>
            <a:r>
              <a:rPr lang="nl-NL" altLang="nl-NL" sz="2600" b="1" dirty="0">
                <a:latin typeface="+mj-lt"/>
                <a:cs typeface="Arial" panose="020B0604020202020204" pitchFamily="34" charset="0"/>
              </a:rPr>
              <a:t>V</a:t>
            </a:r>
            <a:r>
              <a:rPr lang="nl-NL" altLang="nl-NL" sz="2600" b="1" dirty="0" smtClean="0">
                <a:latin typeface="+mj-lt"/>
                <a:cs typeface="Arial" panose="020B0604020202020204" pitchFamily="34" charset="0"/>
              </a:rPr>
              <a:t>ernietiging boete ACM koelvrieshuizen - geen totaalplan</a:t>
            </a:r>
            <a:endParaRPr lang="nl-NL" altLang="nl-NL" sz="2600" b="1" dirty="0">
              <a:latin typeface="+mj-lt"/>
              <a:sym typeface="Symbol" pitchFamily="18" charset="2"/>
            </a:endParaRPr>
          </a:p>
        </p:txBody>
      </p:sp>
      <p:sp>
        <p:nvSpPr>
          <p:cNvPr id="3" name="Tijdelijke aanduiding voor inhoud 2"/>
          <p:cNvSpPr>
            <a:spLocks noGrp="1"/>
          </p:cNvSpPr>
          <p:nvPr>
            <p:ph idx="1"/>
          </p:nvPr>
        </p:nvSpPr>
        <p:spPr>
          <a:xfrm>
            <a:off x="457200" y="987574"/>
            <a:ext cx="8229600" cy="3394472"/>
          </a:xfrm>
        </p:spPr>
        <p:txBody>
          <a:bodyPr>
            <a:noAutofit/>
          </a:bodyPr>
          <a:lstStyle/>
          <a:p>
            <a:pPr marL="285750" lvl="1">
              <a:lnSpc>
                <a:spcPts val="3000"/>
              </a:lnSpc>
              <a:buFont typeface="Arial" panose="020B0604020202020204" pitchFamily="34" charset="0"/>
              <a:buChar char="•"/>
            </a:pPr>
            <a:r>
              <a:rPr lang="nl-NL" altLang="nl-NL" sz="2400" dirty="0">
                <a:cs typeface="Arial" panose="020B0604020202020204" pitchFamily="34" charset="0"/>
              </a:rPr>
              <a:t>Rb. </a:t>
            </a:r>
            <a:r>
              <a:rPr lang="nl-NL" altLang="nl-NL" sz="2400" dirty="0" smtClean="0">
                <a:cs typeface="Arial" panose="020B0604020202020204" pitchFamily="34" charset="0"/>
              </a:rPr>
              <a:t>Rotterdam 12-04-2018</a:t>
            </a:r>
            <a:r>
              <a:rPr lang="nl-NL" altLang="nl-NL" sz="2400" dirty="0">
                <a:cs typeface="Arial" panose="020B0604020202020204" pitchFamily="34" charset="0"/>
              </a:rPr>
              <a:t>, </a:t>
            </a:r>
            <a:r>
              <a:rPr lang="nl-NL" altLang="nl-NL" sz="2400" dirty="0" smtClean="0">
                <a:cs typeface="Arial" panose="020B0604020202020204" pitchFamily="34" charset="0"/>
              </a:rPr>
              <a:t>ECLI:NL:RBROT:2018:2787</a:t>
            </a:r>
          </a:p>
          <a:p>
            <a:pPr marL="285750" lvl="1">
              <a:lnSpc>
                <a:spcPts val="3000"/>
              </a:lnSpc>
              <a:buFont typeface="Arial" panose="020B0604020202020204" pitchFamily="34" charset="0"/>
              <a:buChar char="•"/>
            </a:pPr>
            <a:r>
              <a:rPr lang="nl-NL" altLang="nl-NL" sz="2400" dirty="0" smtClean="0">
                <a:cs typeface="Arial" panose="020B0604020202020204" pitchFamily="34" charset="0"/>
              </a:rPr>
              <a:t>Boete opgelegd door ACM, omdat er </a:t>
            </a:r>
            <a:r>
              <a:rPr lang="nl-NL" sz="2400" dirty="0" smtClean="0"/>
              <a:t>concurrentiegevoelige </a:t>
            </a:r>
            <a:r>
              <a:rPr lang="nl-NL" sz="2400" dirty="0"/>
              <a:t>informatie </a:t>
            </a:r>
            <a:r>
              <a:rPr lang="nl-NL" sz="2400" dirty="0" smtClean="0"/>
              <a:t>zou zijn gedeeld(zoals </a:t>
            </a:r>
            <a:r>
              <a:rPr lang="nl-NL" sz="2400" dirty="0"/>
              <a:t>prijs en capaciteit) met een </a:t>
            </a:r>
            <a:r>
              <a:rPr lang="nl-NL" sz="2400" dirty="0" smtClean="0"/>
              <a:t>concurrent</a:t>
            </a:r>
          </a:p>
          <a:p>
            <a:pPr marL="285750" lvl="1">
              <a:lnSpc>
                <a:spcPts val="3000"/>
              </a:lnSpc>
              <a:buFont typeface="Arial" panose="020B0604020202020204" pitchFamily="34" charset="0"/>
              <a:buChar char="•"/>
            </a:pPr>
            <a:r>
              <a:rPr lang="nl-NL" altLang="nl-NL" sz="2400" dirty="0" smtClean="0">
                <a:cs typeface="Arial" panose="020B0604020202020204" pitchFamily="34" charset="0"/>
              </a:rPr>
              <a:t>Rechtbank: niet aangetoond </a:t>
            </a:r>
            <a:r>
              <a:rPr lang="nl-NL" altLang="nl-NL" sz="2400" dirty="0">
                <a:cs typeface="Arial" panose="020B0604020202020204" pitchFamily="34" charset="0"/>
              </a:rPr>
              <a:t>dat de handelingen wegens hun gemeenschappelijk doel deel uitmaken van een totaalplan. </a:t>
            </a:r>
            <a:r>
              <a:rPr lang="nl-NL" altLang="nl-NL" sz="2400" dirty="0" smtClean="0">
                <a:cs typeface="Arial" panose="020B0604020202020204" pitchFamily="34" charset="0"/>
              </a:rPr>
              <a:t>Afbakening geografische markt onvoldoende onderzocht</a:t>
            </a:r>
          </a:p>
        </p:txBody>
      </p:sp>
    </p:spTree>
    <p:extLst>
      <p:ext uri="{BB962C8B-B14F-4D97-AF65-F5344CB8AC3E}">
        <p14:creationId xmlns:p14="http://schemas.microsoft.com/office/powerpoint/2010/main" val="1620118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205979"/>
            <a:ext cx="8640960" cy="857250"/>
          </a:xfrm>
        </p:spPr>
        <p:txBody>
          <a:bodyPr>
            <a:noAutofit/>
          </a:bodyPr>
          <a:lstStyle/>
          <a:p>
            <a:pPr marL="342900" lvl="1" indent="-342900" algn="ctr"/>
            <a:r>
              <a:rPr lang="nl-NL" altLang="nl-NL" sz="2600" b="1" dirty="0">
                <a:latin typeface="+mj-lt"/>
                <a:cs typeface="Arial" panose="020B0604020202020204" pitchFamily="34" charset="0"/>
              </a:rPr>
              <a:t>V</a:t>
            </a:r>
            <a:r>
              <a:rPr lang="nl-NL" altLang="nl-NL" sz="2600" b="1" dirty="0" smtClean="0">
                <a:latin typeface="+mj-lt"/>
                <a:cs typeface="Arial" panose="020B0604020202020204" pitchFamily="34" charset="0"/>
              </a:rPr>
              <a:t>ernietiging boetes ACM executieveilingen - geen totaalplan </a:t>
            </a:r>
            <a:endParaRPr lang="nl-NL" altLang="nl-NL" sz="2600" b="1" dirty="0">
              <a:latin typeface="+mj-lt"/>
              <a:cs typeface="Arial" panose="020B0604020202020204" pitchFamily="34" charset="0"/>
            </a:endParaRPr>
          </a:p>
        </p:txBody>
      </p:sp>
      <p:sp>
        <p:nvSpPr>
          <p:cNvPr id="3" name="Tijdelijke aanduiding voor inhoud 2"/>
          <p:cNvSpPr>
            <a:spLocks noGrp="1"/>
          </p:cNvSpPr>
          <p:nvPr>
            <p:ph idx="1"/>
          </p:nvPr>
        </p:nvSpPr>
        <p:spPr>
          <a:xfrm>
            <a:off x="457200" y="1059582"/>
            <a:ext cx="8229600" cy="3535041"/>
          </a:xfrm>
        </p:spPr>
        <p:txBody>
          <a:bodyPr>
            <a:normAutofit/>
          </a:bodyPr>
          <a:lstStyle/>
          <a:p>
            <a:pPr marL="342900" lvl="1" indent="-342900">
              <a:buFont typeface="Arial" panose="020B0604020202020204" pitchFamily="34" charset="0"/>
              <a:buChar char="•"/>
            </a:pPr>
            <a:r>
              <a:rPr lang="nl-NL" altLang="nl-NL" sz="2400" dirty="0" err="1" smtClean="0">
                <a:cs typeface="Arial" panose="020B0604020202020204" pitchFamily="34" charset="0"/>
              </a:rPr>
              <a:t>CBb</a:t>
            </a:r>
            <a:r>
              <a:rPr lang="nl-NL" altLang="nl-NL" sz="2400" dirty="0" smtClean="0">
                <a:cs typeface="Arial" panose="020B0604020202020204" pitchFamily="34" charset="0"/>
              </a:rPr>
              <a:t> 03-07-2017</a:t>
            </a:r>
            <a:r>
              <a:rPr lang="nl-NL" altLang="nl-NL" sz="2400" dirty="0">
                <a:cs typeface="Arial" panose="020B0604020202020204" pitchFamily="34" charset="0"/>
              </a:rPr>
              <a:t>, </a:t>
            </a:r>
            <a:r>
              <a:rPr lang="nl-NL" altLang="nl-NL" sz="2400" dirty="0" smtClean="0">
                <a:cs typeface="Arial" panose="020B0604020202020204" pitchFamily="34" charset="0"/>
              </a:rPr>
              <a:t>ECLI:NL:CBB:2017:204</a:t>
            </a:r>
          </a:p>
          <a:p>
            <a:pPr marL="342900" lvl="1" indent="-342900">
              <a:buFont typeface="Arial" panose="020B0604020202020204" pitchFamily="34" charset="0"/>
              <a:buChar char="•"/>
            </a:pPr>
            <a:r>
              <a:rPr lang="nl-NL" sz="2400" dirty="0" smtClean="0">
                <a:cs typeface="Arial" panose="020B0604020202020204" pitchFamily="34" charset="0"/>
              </a:rPr>
              <a:t>Een enkele voortdurende overtreding</a:t>
            </a:r>
            <a:endParaRPr lang="nl-NL" sz="2400" dirty="0">
              <a:latin typeface="Arial" panose="020B0604020202020204" pitchFamily="34" charset="0"/>
              <a:cs typeface="Arial" panose="020B0604020202020204" pitchFamily="34" charset="0"/>
            </a:endParaRPr>
          </a:p>
          <a:p>
            <a:pPr marL="342900" lvl="1" indent="-342900">
              <a:buFont typeface="Arial" panose="020B0604020202020204" pitchFamily="34" charset="0"/>
              <a:buChar char="•"/>
            </a:pPr>
            <a:r>
              <a:rPr lang="nl-NL" sz="2400" dirty="0" smtClean="0">
                <a:cs typeface="Arial" panose="020B0604020202020204" pitchFamily="34" charset="0"/>
              </a:rPr>
              <a:t>College: niet </a:t>
            </a:r>
            <a:r>
              <a:rPr lang="nl-NL" sz="2400" dirty="0">
                <a:cs typeface="Arial" panose="020B0604020202020204" pitchFamily="34" charset="0"/>
              </a:rPr>
              <a:t>bewezen dat de ‘tweede fase’ van de door ACM betoogde voortdurende overtreding, waarin de handelaren de laag ingekochte panden onder elkaar doorverkochten en de winst deelden, iedere keer heeft plaatsgevonden na de initiële </a:t>
            </a:r>
            <a:r>
              <a:rPr lang="nl-NL" sz="2400" dirty="0" smtClean="0">
                <a:cs typeface="Arial" panose="020B0604020202020204" pitchFamily="34" charset="0"/>
              </a:rPr>
              <a:t>executieveiling</a:t>
            </a:r>
            <a:endParaRPr lang="nl-NL" sz="2400" dirty="0">
              <a:cs typeface="Arial" panose="020B0604020202020204" pitchFamily="34" charset="0"/>
            </a:endParaRPr>
          </a:p>
        </p:txBody>
      </p:sp>
    </p:spTree>
    <p:extLst>
      <p:ext uri="{BB962C8B-B14F-4D97-AF65-F5344CB8AC3E}">
        <p14:creationId xmlns:p14="http://schemas.microsoft.com/office/powerpoint/2010/main" val="1350589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23478"/>
            <a:ext cx="8229600" cy="857250"/>
          </a:xfrm>
        </p:spPr>
        <p:txBody>
          <a:bodyPr>
            <a:normAutofit/>
          </a:bodyPr>
          <a:lstStyle/>
          <a:p>
            <a:pPr marL="342900" lvl="1" indent="-342900" algn="ctr"/>
            <a:r>
              <a:rPr lang="nl-NL" altLang="nl-NL" sz="2600" b="1" dirty="0" smtClean="0">
                <a:latin typeface="+mj-lt"/>
                <a:cs typeface="Arial" panose="020B0604020202020204" pitchFamily="34" charset="0"/>
              </a:rPr>
              <a:t>ACM heeft terecht boetes opgelegd wegens </a:t>
            </a:r>
            <a:r>
              <a:rPr lang="nl-NL" altLang="nl-NL" sz="2600" b="1" i="1" dirty="0" smtClean="0">
                <a:latin typeface="+mj-lt"/>
                <a:cs typeface="Arial" panose="020B0604020202020204" pitchFamily="34" charset="0"/>
              </a:rPr>
              <a:t>cover pricing</a:t>
            </a:r>
            <a:r>
              <a:rPr lang="nl-NL" altLang="nl-NL" sz="2600" b="1" dirty="0" smtClean="0">
                <a:latin typeface="+mj-lt"/>
                <a:cs typeface="Arial" panose="020B0604020202020204" pitchFamily="34" charset="0"/>
              </a:rPr>
              <a:t> </a:t>
            </a:r>
            <a:endParaRPr lang="nl-NL" altLang="nl-NL" sz="2600" b="1" dirty="0">
              <a:latin typeface="+mj-lt"/>
              <a:cs typeface="Arial" panose="020B0604020202020204" pitchFamily="34" charset="0"/>
            </a:endParaRPr>
          </a:p>
        </p:txBody>
      </p:sp>
      <p:sp>
        <p:nvSpPr>
          <p:cNvPr id="3" name="Tijdelijke aanduiding voor inhoud 2"/>
          <p:cNvSpPr>
            <a:spLocks noGrp="1"/>
          </p:cNvSpPr>
          <p:nvPr>
            <p:ph idx="1"/>
          </p:nvPr>
        </p:nvSpPr>
        <p:spPr>
          <a:xfrm>
            <a:off x="457200" y="874514"/>
            <a:ext cx="8229600" cy="3394472"/>
          </a:xfrm>
        </p:spPr>
        <p:txBody>
          <a:bodyPr>
            <a:normAutofit lnSpcReduction="10000"/>
          </a:bodyPr>
          <a:lstStyle/>
          <a:p>
            <a:pPr marL="342900" lvl="1" indent="-342900">
              <a:buFont typeface="Arial" panose="020B0604020202020204" pitchFamily="34" charset="0"/>
              <a:buChar char="•"/>
            </a:pPr>
            <a:r>
              <a:rPr lang="nl-NL" altLang="nl-NL" sz="2400" dirty="0" err="1">
                <a:cs typeface="Arial" panose="020B0604020202020204" pitchFamily="34" charset="0"/>
              </a:rPr>
              <a:t>CBb</a:t>
            </a:r>
            <a:r>
              <a:rPr lang="nl-NL" altLang="nl-NL" sz="2400" dirty="0">
                <a:cs typeface="Arial" panose="020B0604020202020204" pitchFamily="34" charset="0"/>
              </a:rPr>
              <a:t> </a:t>
            </a:r>
            <a:r>
              <a:rPr lang="nl-NL" altLang="nl-NL" sz="2400" dirty="0" smtClean="0">
                <a:cs typeface="Arial" panose="020B0604020202020204" pitchFamily="34" charset="0"/>
              </a:rPr>
              <a:t>12-10-2017</a:t>
            </a:r>
            <a:r>
              <a:rPr lang="nl-NL" altLang="nl-NL" sz="2400" dirty="0">
                <a:cs typeface="Arial" panose="020B0604020202020204" pitchFamily="34" charset="0"/>
              </a:rPr>
              <a:t>, ECLI:NL:CBB:2017:325</a:t>
            </a:r>
            <a:endParaRPr lang="nl-NL" altLang="nl-NL" sz="2400" dirty="0" smtClean="0">
              <a:cs typeface="Arial" panose="020B0604020202020204" pitchFamily="34" charset="0"/>
            </a:endParaRPr>
          </a:p>
          <a:p>
            <a:pPr marL="342900" lvl="1" indent="-342900">
              <a:buFont typeface="Arial" panose="020B0604020202020204" pitchFamily="34" charset="0"/>
              <a:buChar char="•"/>
            </a:pPr>
            <a:r>
              <a:rPr lang="nl-NL" sz="2400" dirty="0" smtClean="0"/>
              <a:t>Cover pricing</a:t>
            </a:r>
          </a:p>
          <a:p>
            <a:pPr marL="342900" lvl="1" indent="-342900">
              <a:buFont typeface="Arial" panose="020B0604020202020204" pitchFamily="34" charset="0"/>
              <a:buChar char="•"/>
            </a:pPr>
            <a:r>
              <a:rPr lang="nl-NL" sz="2400" dirty="0" smtClean="0"/>
              <a:t>College: gedragingen kunnen de mededinging bij aanbestedingen in die mate nadelig beïnvloeden dat zij kunnen worden geacht een </a:t>
            </a:r>
            <a:r>
              <a:rPr lang="nl-NL" sz="2400" dirty="0" err="1" smtClean="0"/>
              <a:t>mededingingsbeperkende</a:t>
            </a:r>
            <a:r>
              <a:rPr lang="nl-NL" sz="2400" dirty="0" smtClean="0"/>
              <a:t> strekking te hebben</a:t>
            </a:r>
          </a:p>
          <a:p>
            <a:pPr marL="342900" lvl="1" indent="-342900">
              <a:buFont typeface="Arial" panose="020B0604020202020204" pitchFamily="34" charset="0"/>
              <a:buChar char="•"/>
            </a:pPr>
            <a:r>
              <a:rPr lang="nl-NL" sz="2400" dirty="0">
                <a:cs typeface="Arial" panose="020B0604020202020204" pitchFamily="34" charset="0"/>
              </a:rPr>
              <a:t>Echter, </a:t>
            </a:r>
            <a:r>
              <a:rPr lang="nl-NL" sz="2400" dirty="0" smtClean="0">
                <a:cs typeface="Arial" panose="020B0604020202020204" pitchFamily="34" charset="0"/>
              </a:rPr>
              <a:t>duidelijk </a:t>
            </a:r>
            <a:r>
              <a:rPr lang="nl-NL" sz="2400" dirty="0">
                <a:cs typeface="Arial" panose="020B0604020202020204" pitchFamily="34" charset="0"/>
              </a:rPr>
              <a:t>onderscheid </a:t>
            </a:r>
            <a:r>
              <a:rPr lang="nl-NL" sz="2400" dirty="0" smtClean="0">
                <a:cs typeface="Arial" panose="020B0604020202020204" pitchFamily="34" charset="0"/>
              </a:rPr>
              <a:t>tussen </a:t>
            </a:r>
            <a:r>
              <a:rPr lang="nl-NL" sz="2400" dirty="0">
                <a:cs typeface="Arial" panose="020B0604020202020204" pitchFamily="34" charset="0"/>
              </a:rPr>
              <a:t>cover pricing en ernstigere vormen </a:t>
            </a:r>
            <a:r>
              <a:rPr lang="nl-NL" sz="2400" dirty="0" smtClean="0">
                <a:cs typeface="Arial" panose="020B0604020202020204" pitchFamily="34" charset="0"/>
              </a:rPr>
              <a:t>van </a:t>
            </a:r>
            <a:r>
              <a:rPr lang="nl-NL" sz="2400" i="1" dirty="0">
                <a:cs typeface="Arial" panose="020B0604020202020204" pitchFamily="34" charset="0"/>
              </a:rPr>
              <a:t>“bid </a:t>
            </a:r>
            <a:r>
              <a:rPr lang="nl-NL" sz="2400" i="1" dirty="0" err="1">
                <a:cs typeface="Arial" panose="020B0604020202020204" pitchFamily="34" charset="0"/>
              </a:rPr>
              <a:t>rigging</a:t>
            </a:r>
            <a:r>
              <a:rPr lang="nl-NL" sz="2400" i="1" dirty="0" smtClean="0">
                <a:cs typeface="Arial" panose="020B0604020202020204" pitchFamily="34" charset="0"/>
              </a:rPr>
              <a:t>” </a:t>
            </a:r>
            <a:r>
              <a:rPr lang="nl-NL" sz="2400" dirty="0" smtClean="0">
                <a:cs typeface="Arial" panose="020B0604020202020204" pitchFamily="34" charset="0"/>
                <a:sym typeface="Wingdings" panose="05000000000000000000" pitchFamily="2" charset="2"/>
              </a:rPr>
              <a:t></a:t>
            </a:r>
            <a:r>
              <a:rPr lang="nl-NL" sz="2400" dirty="0" smtClean="0">
                <a:cs typeface="Arial" panose="020B0604020202020204" pitchFamily="34" charset="0"/>
              </a:rPr>
              <a:t> ernstfactor </a:t>
            </a:r>
            <a:r>
              <a:rPr lang="nl-NL" sz="2400" dirty="0">
                <a:cs typeface="Arial" panose="020B0604020202020204" pitchFamily="34" charset="0"/>
              </a:rPr>
              <a:t>van 1,5 naar </a:t>
            </a:r>
            <a:r>
              <a:rPr lang="nl-NL" sz="2400" dirty="0" smtClean="0">
                <a:cs typeface="Arial" panose="020B0604020202020204" pitchFamily="34" charset="0"/>
              </a:rPr>
              <a:t>1</a:t>
            </a:r>
            <a:endParaRPr lang="nl-NL" sz="2400" dirty="0"/>
          </a:p>
          <a:p>
            <a:pPr marL="342900" lvl="1" indent="-342900">
              <a:buFont typeface="Arial" panose="020B0604020202020204" pitchFamily="34" charset="0"/>
              <a:buChar char="•"/>
            </a:pPr>
            <a:endParaRPr lang="nl-NL" sz="2400" dirty="0"/>
          </a:p>
        </p:txBody>
      </p:sp>
    </p:spTree>
    <p:extLst>
      <p:ext uri="{BB962C8B-B14F-4D97-AF65-F5344CB8AC3E}">
        <p14:creationId xmlns:p14="http://schemas.microsoft.com/office/powerpoint/2010/main" val="877747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7824" y="1666644"/>
            <a:ext cx="8229600" cy="857250"/>
          </a:xfrm>
        </p:spPr>
        <p:txBody>
          <a:bodyPr>
            <a:normAutofit fontScale="90000"/>
          </a:bodyPr>
          <a:lstStyle/>
          <a:p>
            <a:r>
              <a:rPr lang="nl-NL" b="1" dirty="0" smtClean="0"/>
              <a:t>Misbruik van machtspositie  </a:t>
            </a:r>
            <a:r>
              <a:rPr lang="nl-NL" dirty="0" smtClean="0"/>
              <a:t/>
            </a:r>
            <a:br>
              <a:rPr lang="nl-NL" dirty="0" smtClean="0"/>
            </a:br>
            <a:r>
              <a:rPr lang="nl-NL" dirty="0"/>
              <a:t/>
            </a:r>
            <a:br>
              <a:rPr lang="nl-NL" dirty="0"/>
            </a:br>
            <a:endParaRPr lang="nl-NL" sz="4000" dirty="0"/>
          </a:p>
        </p:txBody>
      </p:sp>
    </p:spTree>
    <p:extLst>
      <p:ext uri="{BB962C8B-B14F-4D97-AF65-F5344CB8AC3E}">
        <p14:creationId xmlns:p14="http://schemas.microsoft.com/office/powerpoint/2010/main" val="15987147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51470"/>
            <a:ext cx="8229600" cy="857250"/>
          </a:xfrm>
        </p:spPr>
        <p:txBody>
          <a:bodyPr>
            <a:normAutofit/>
          </a:bodyPr>
          <a:lstStyle/>
          <a:p>
            <a:r>
              <a:rPr lang="nl-NL" altLang="nl-NL" sz="2600" b="1" dirty="0">
                <a:cs typeface="Arial" panose="020B0604020202020204" pitchFamily="34" charset="0"/>
              </a:rPr>
              <a:t>MEO: verboden discriminatie bij nadeel </a:t>
            </a:r>
            <a:endParaRPr lang="nl-NL" sz="2600" b="1" dirty="0"/>
          </a:p>
        </p:txBody>
      </p:sp>
      <p:sp>
        <p:nvSpPr>
          <p:cNvPr id="3" name="Tijdelijke aanduiding voor inhoud 2"/>
          <p:cNvSpPr>
            <a:spLocks noGrp="1"/>
          </p:cNvSpPr>
          <p:nvPr>
            <p:ph idx="1"/>
          </p:nvPr>
        </p:nvSpPr>
        <p:spPr>
          <a:xfrm>
            <a:off x="107504" y="732221"/>
            <a:ext cx="8928992" cy="3927761"/>
          </a:xfrm>
        </p:spPr>
        <p:txBody>
          <a:bodyPr>
            <a:normAutofit/>
          </a:bodyPr>
          <a:lstStyle/>
          <a:p>
            <a:pPr marL="342900" lvl="1" indent="-342900">
              <a:lnSpc>
                <a:spcPts val="3000"/>
              </a:lnSpc>
              <a:buFont typeface="Arial" panose="020B0604020202020204" pitchFamily="34" charset="0"/>
              <a:buChar char="•"/>
            </a:pPr>
            <a:r>
              <a:rPr lang="nl-NL" altLang="nl-NL" sz="2400" dirty="0" smtClean="0">
                <a:latin typeface="+mj-lt"/>
                <a:cs typeface="Arial" panose="020B0604020202020204" pitchFamily="34" charset="0"/>
              </a:rPr>
              <a:t>Hof </a:t>
            </a:r>
            <a:r>
              <a:rPr lang="nl-NL" altLang="nl-NL" sz="2400" dirty="0">
                <a:latin typeface="+mj-lt"/>
                <a:cs typeface="Arial" panose="020B0604020202020204" pitchFamily="34" charset="0"/>
              </a:rPr>
              <a:t>van Justitie </a:t>
            </a:r>
            <a:r>
              <a:rPr lang="nl-NL" altLang="nl-NL" sz="2400" dirty="0" smtClean="0">
                <a:latin typeface="+mj-lt"/>
                <a:cs typeface="Arial" panose="020B0604020202020204" pitchFamily="34" charset="0"/>
              </a:rPr>
              <a:t>19-04-2018, ECLI:EU:C:2018:270</a:t>
            </a:r>
          </a:p>
          <a:p>
            <a:pPr marL="342900" lvl="1" indent="-342900">
              <a:lnSpc>
                <a:spcPts val="3000"/>
              </a:lnSpc>
              <a:buFont typeface="Arial" panose="020B0604020202020204" pitchFamily="34" charset="0"/>
              <a:buChar char="•"/>
            </a:pPr>
            <a:r>
              <a:rPr lang="nl-NL" altLang="nl-NL" sz="2400" dirty="0" smtClean="0">
                <a:latin typeface="+mj-lt"/>
                <a:cs typeface="Arial" panose="020B0604020202020204" pitchFamily="34" charset="0"/>
              </a:rPr>
              <a:t>Geschil </a:t>
            </a:r>
            <a:r>
              <a:rPr lang="nl-NL" altLang="nl-NL" sz="2400" dirty="0">
                <a:latin typeface="+mj-lt"/>
                <a:cs typeface="Arial" panose="020B0604020202020204" pitchFamily="34" charset="0"/>
              </a:rPr>
              <a:t>Portugese CBO (GDA) en gebruiker (MEO/Portugal Telecom) over vermeende discriminerende </a:t>
            </a:r>
            <a:r>
              <a:rPr lang="nl-NL" altLang="nl-NL" sz="2400" dirty="0" smtClean="0">
                <a:latin typeface="+mj-lt"/>
                <a:cs typeface="Arial" panose="020B0604020202020204" pitchFamily="34" charset="0"/>
              </a:rPr>
              <a:t>tarieven</a:t>
            </a:r>
          </a:p>
          <a:p>
            <a:pPr marL="342900" lvl="1" indent="-342900">
              <a:lnSpc>
                <a:spcPts val="3000"/>
              </a:lnSpc>
              <a:buFont typeface="Arial" panose="020B0604020202020204" pitchFamily="34" charset="0"/>
              <a:buChar char="•"/>
            </a:pPr>
            <a:r>
              <a:rPr lang="nl-NL" altLang="nl-NL" sz="2400" dirty="0" smtClean="0">
                <a:latin typeface="+mj-lt"/>
                <a:cs typeface="Arial" panose="020B0604020202020204" pitchFamily="34" charset="0"/>
              </a:rPr>
              <a:t>Hof: discriminatie is alleen misbruik als het, gelet op alle omstandigheden, de mededinging tussen de handelspartners kan verstoren – kwantificeerbare verslechtering mededingingspositie niet vereist</a:t>
            </a:r>
          </a:p>
          <a:p>
            <a:pPr marL="342900" lvl="1" indent="-342900">
              <a:lnSpc>
                <a:spcPts val="3000"/>
              </a:lnSpc>
              <a:buFont typeface="Arial" panose="020B0604020202020204" pitchFamily="34" charset="0"/>
              <a:buChar char="•"/>
            </a:pPr>
            <a:r>
              <a:rPr lang="nl-NL" altLang="nl-NL" sz="2400" dirty="0" smtClean="0">
                <a:latin typeface="+mj-lt"/>
                <a:cs typeface="Arial" panose="020B0604020202020204" pitchFamily="34" charset="0"/>
              </a:rPr>
              <a:t>Hof</a:t>
            </a:r>
            <a:r>
              <a:rPr lang="nl-NL" altLang="nl-NL" sz="2400" dirty="0">
                <a:latin typeface="+mj-lt"/>
                <a:cs typeface="Arial" panose="020B0604020202020204" pitchFamily="34" charset="0"/>
              </a:rPr>
              <a:t>: </a:t>
            </a:r>
            <a:r>
              <a:rPr lang="nl-NL" altLang="nl-NL" sz="2400" dirty="0" smtClean="0">
                <a:latin typeface="+mj-lt"/>
                <a:cs typeface="Arial" panose="020B0604020202020204" pitchFamily="34" charset="0"/>
              </a:rPr>
              <a:t>geen merkbaarheidsdrempel</a:t>
            </a:r>
          </a:p>
          <a:p>
            <a:pPr marL="342900" lvl="1" indent="-342900">
              <a:lnSpc>
                <a:spcPts val="3000"/>
              </a:lnSpc>
              <a:buFont typeface="Arial" panose="020B0604020202020204" pitchFamily="34" charset="0"/>
              <a:buChar char="•"/>
            </a:pPr>
            <a:endParaRPr lang="nl-NL" altLang="nl-NL" sz="2400" dirty="0">
              <a:latin typeface="+mj-lt"/>
              <a:cs typeface="Arial" panose="020B0604020202020204" pitchFamily="34" charset="0"/>
            </a:endParaRPr>
          </a:p>
          <a:p>
            <a:endParaRPr lang="nl-NL" dirty="0"/>
          </a:p>
        </p:txBody>
      </p:sp>
    </p:spTree>
    <p:extLst>
      <p:ext uri="{BB962C8B-B14F-4D97-AF65-F5344CB8AC3E}">
        <p14:creationId xmlns:p14="http://schemas.microsoft.com/office/powerpoint/2010/main" val="3548257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64554"/>
            <a:ext cx="8229600" cy="857250"/>
          </a:xfrm>
        </p:spPr>
        <p:txBody>
          <a:bodyPr>
            <a:noAutofit/>
          </a:bodyPr>
          <a:lstStyle/>
          <a:p>
            <a:pPr lvl="1" algn="ctr" rtl="0">
              <a:spcBef>
                <a:spcPct val="0"/>
              </a:spcBef>
            </a:pPr>
            <a:r>
              <a:rPr lang="nl-NL" altLang="nl-NL" sz="2600" dirty="0" smtClean="0">
                <a:latin typeface="Arial" panose="020B0604020202020204" pitchFamily="34" charset="0"/>
                <a:cs typeface="Arial" panose="020B0604020202020204" pitchFamily="34" charset="0"/>
              </a:rPr>
              <a:t/>
            </a:r>
            <a:br>
              <a:rPr lang="nl-NL" altLang="nl-NL" sz="2600" dirty="0" smtClean="0">
                <a:latin typeface="Arial" panose="020B0604020202020204" pitchFamily="34" charset="0"/>
                <a:cs typeface="Arial" panose="020B0604020202020204" pitchFamily="34" charset="0"/>
              </a:rPr>
            </a:br>
            <a:r>
              <a:rPr lang="nl-NL" altLang="nl-NL" sz="2600" b="1" dirty="0" err="1" smtClean="0">
                <a:latin typeface="+mj-lt"/>
                <a:cs typeface="Arial" panose="020B0604020202020204" pitchFamily="34" charset="0"/>
              </a:rPr>
              <a:t>Videma</a:t>
            </a:r>
            <a:r>
              <a:rPr lang="nl-NL" altLang="nl-NL" sz="2600" b="1" dirty="0" smtClean="0">
                <a:latin typeface="+mj-lt"/>
                <a:cs typeface="Arial" panose="020B0604020202020204" pitchFamily="34" charset="0"/>
              </a:rPr>
              <a:t>: misbruik machtspositie</a:t>
            </a:r>
            <a:endParaRPr lang="nl-NL" sz="2600" dirty="0">
              <a:latin typeface="+mj-lt"/>
            </a:endParaRPr>
          </a:p>
        </p:txBody>
      </p:sp>
      <p:sp>
        <p:nvSpPr>
          <p:cNvPr id="3" name="Tijdelijke aanduiding voor inhoud 2"/>
          <p:cNvSpPr>
            <a:spLocks noGrp="1"/>
          </p:cNvSpPr>
          <p:nvPr>
            <p:ph idx="1"/>
          </p:nvPr>
        </p:nvSpPr>
        <p:spPr>
          <a:xfrm>
            <a:off x="251520" y="771550"/>
            <a:ext cx="8784976" cy="4032448"/>
          </a:xfrm>
        </p:spPr>
        <p:txBody>
          <a:bodyPr>
            <a:normAutofit/>
          </a:bodyPr>
          <a:lstStyle/>
          <a:p>
            <a:pPr marL="342000" lvl="1" indent="-342900">
              <a:lnSpc>
                <a:spcPts val="3000"/>
              </a:lnSpc>
              <a:spcBef>
                <a:spcPts val="0"/>
              </a:spcBef>
              <a:buFont typeface="Arial" panose="020B0604020202020204" pitchFamily="34" charset="0"/>
              <a:buChar char="•"/>
            </a:pPr>
            <a:r>
              <a:rPr lang="nl-NL" altLang="nl-NL" sz="2400" dirty="0">
                <a:latin typeface="+mj-lt"/>
                <a:cs typeface="Arial" panose="020B0604020202020204" pitchFamily="34" charset="0"/>
              </a:rPr>
              <a:t>Rb. Rotterdam </a:t>
            </a:r>
            <a:r>
              <a:rPr lang="nl-NL" altLang="nl-NL" sz="2400" dirty="0" smtClean="0">
                <a:latin typeface="+mj-lt"/>
                <a:cs typeface="Arial" panose="020B0604020202020204" pitchFamily="34" charset="0"/>
              </a:rPr>
              <a:t>21-02-2018, ECLI:NL:RBROT:2018:1037</a:t>
            </a:r>
          </a:p>
          <a:p>
            <a:pPr marL="342000" lvl="1" indent="-342900">
              <a:lnSpc>
                <a:spcPts val="3000"/>
              </a:lnSpc>
              <a:spcBef>
                <a:spcPts val="0"/>
              </a:spcBef>
              <a:buFont typeface="Arial" panose="020B0604020202020204" pitchFamily="34" charset="0"/>
              <a:buChar char="•"/>
            </a:pPr>
            <a:r>
              <a:rPr lang="nl-NL" altLang="nl-NL" sz="2400" dirty="0" smtClean="0">
                <a:latin typeface="+mj-lt"/>
                <a:cs typeface="Arial" panose="020B0604020202020204" pitchFamily="34" charset="0"/>
              </a:rPr>
              <a:t>Geschil </a:t>
            </a:r>
            <a:r>
              <a:rPr lang="nl-NL" altLang="nl-NL" sz="2400" dirty="0">
                <a:latin typeface="+mj-lt"/>
                <a:cs typeface="Arial" panose="020B0604020202020204" pitchFamily="34" charset="0"/>
              </a:rPr>
              <a:t>NVZ en </a:t>
            </a:r>
            <a:r>
              <a:rPr lang="nl-NL" altLang="nl-NL" sz="2400" dirty="0" err="1">
                <a:latin typeface="+mj-lt"/>
                <a:cs typeface="Arial" panose="020B0604020202020204" pitchFamily="34" charset="0"/>
              </a:rPr>
              <a:t>Videma</a:t>
            </a:r>
            <a:r>
              <a:rPr lang="nl-NL" altLang="nl-NL" sz="2400" dirty="0">
                <a:latin typeface="+mj-lt"/>
                <a:cs typeface="Arial" panose="020B0604020202020204" pitchFamily="34" charset="0"/>
              </a:rPr>
              <a:t> over tarieven doorgifte NL </a:t>
            </a:r>
            <a:r>
              <a:rPr lang="nl-NL" altLang="nl-NL" sz="2400" dirty="0" err="1">
                <a:latin typeface="+mj-lt"/>
                <a:cs typeface="Arial" panose="020B0604020202020204" pitchFamily="34" charset="0"/>
              </a:rPr>
              <a:t>TV-programma’s</a:t>
            </a:r>
            <a:r>
              <a:rPr lang="nl-NL" altLang="nl-NL" sz="2400" dirty="0">
                <a:latin typeface="+mj-lt"/>
                <a:cs typeface="Arial" panose="020B0604020202020204" pitchFamily="34" charset="0"/>
              </a:rPr>
              <a:t> </a:t>
            </a:r>
          </a:p>
          <a:p>
            <a:pPr marL="342000" lvl="1" indent="-342900">
              <a:lnSpc>
                <a:spcPts val="3000"/>
              </a:lnSpc>
              <a:spcBef>
                <a:spcPts val="0"/>
              </a:spcBef>
              <a:buFont typeface="Arial" panose="020B0604020202020204" pitchFamily="34" charset="0"/>
              <a:buChar char="•"/>
            </a:pPr>
            <a:r>
              <a:rPr lang="nl-NL" altLang="nl-NL" sz="2400" dirty="0">
                <a:latin typeface="+mj-lt"/>
                <a:cs typeface="Arial" panose="020B0604020202020204" pitchFamily="34" charset="0"/>
              </a:rPr>
              <a:t>Wettelijk verplichte Geschillencommissie Auteursrechten vond tarieven niet billijk</a:t>
            </a:r>
          </a:p>
          <a:p>
            <a:pPr marL="342000" lvl="1" indent="-342900">
              <a:lnSpc>
                <a:spcPts val="3000"/>
              </a:lnSpc>
              <a:spcBef>
                <a:spcPts val="0"/>
              </a:spcBef>
              <a:buFont typeface="Arial" panose="020B0604020202020204" pitchFamily="34" charset="0"/>
              <a:buChar char="•"/>
            </a:pPr>
            <a:r>
              <a:rPr lang="nl-NL" altLang="nl-NL" sz="2400" dirty="0" err="1">
                <a:latin typeface="+mj-lt"/>
                <a:cs typeface="Arial" panose="020B0604020202020204" pitchFamily="34" charset="0"/>
              </a:rPr>
              <a:t>Videma</a:t>
            </a:r>
            <a:r>
              <a:rPr lang="nl-NL" altLang="nl-NL" sz="2400" dirty="0">
                <a:latin typeface="+mj-lt"/>
                <a:cs typeface="Arial" panose="020B0604020202020204" pitchFamily="34" charset="0"/>
              </a:rPr>
              <a:t> maakt misbruik machtspositie door excessief all-in tarief te hanteren volgens </a:t>
            </a:r>
            <a:r>
              <a:rPr lang="nl-NL" altLang="nl-NL" sz="2400" dirty="0" smtClean="0">
                <a:latin typeface="+mj-lt"/>
                <a:cs typeface="Arial" panose="020B0604020202020204" pitchFamily="34" charset="0"/>
              </a:rPr>
              <a:t>rechtbank</a:t>
            </a:r>
            <a:endParaRPr lang="nl-NL" altLang="nl-NL" sz="2400" dirty="0">
              <a:latin typeface="+mj-lt"/>
              <a:cs typeface="Arial" panose="020B0604020202020204" pitchFamily="34" charset="0"/>
            </a:endParaRPr>
          </a:p>
        </p:txBody>
      </p:sp>
    </p:spTree>
    <p:extLst>
      <p:ext uri="{BB962C8B-B14F-4D97-AF65-F5344CB8AC3E}">
        <p14:creationId xmlns:p14="http://schemas.microsoft.com/office/powerpoint/2010/main" val="3232579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0"/>
            <a:ext cx="8229600" cy="857250"/>
          </a:xfrm>
        </p:spPr>
        <p:txBody>
          <a:bodyPr>
            <a:normAutofit/>
          </a:bodyPr>
          <a:lstStyle/>
          <a:p>
            <a:r>
              <a:rPr lang="nl-NL" altLang="nl-NL" sz="2600" b="1" dirty="0" err="1">
                <a:cs typeface="Arial" panose="020B0604020202020204" pitchFamily="34" charset="0"/>
              </a:rPr>
              <a:t>Funda</a:t>
            </a:r>
            <a:r>
              <a:rPr lang="nl-NL" altLang="nl-NL" sz="2600" b="1" dirty="0">
                <a:cs typeface="Arial" panose="020B0604020202020204" pitchFamily="34" charset="0"/>
              </a:rPr>
              <a:t>: machtspositie geen misbruik </a:t>
            </a:r>
            <a:endParaRPr lang="nl-NL" sz="2600" b="1" dirty="0"/>
          </a:p>
        </p:txBody>
      </p:sp>
      <p:sp>
        <p:nvSpPr>
          <p:cNvPr id="3" name="Tijdelijke aanduiding voor inhoud 2"/>
          <p:cNvSpPr>
            <a:spLocks noGrp="1"/>
          </p:cNvSpPr>
          <p:nvPr>
            <p:ph idx="1"/>
          </p:nvPr>
        </p:nvSpPr>
        <p:spPr>
          <a:xfrm>
            <a:off x="107504" y="771550"/>
            <a:ext cx="8784976" cy="3744416"/>
          </a:xfrm>
        </p:spPr>
        <p:txBody>
          <a:bodyPr>
            <a:normAutofit fontScale="40000" lnSpcReduction="20000"/>
          </a:bodyPr>
          <a:lstStyle/>
          <a:p>
            <a:pPr marL="342000" lvl="1" indent="-342000">
              <a:lnSpc>
                <a:spcPts val="3000"/>
              </a:lnSpc>
              <a:spcBef>
                <a:spcPts val="576"/>
              </a:spcBef>
              <a:buFont typeface="Arial" panose="020B0604020202020204" pitchFamily="34" charset="0"/>
              <a:buChar char="•"/>
            </a:pPr>
            <a:r>
              <a:rPr lang="nl-NL" altLang="nl-NL" sz="6000" dirty="0" smtClean="0">
                <a:latin typeface="+mj-lt"/>
                <a:cs typeface="Arial" panose="020B0604020202020204" pitchFamily="34" charset="0"/>
              </a:rPr>
              <a:t>Rb. Amsterdam 21-03-2018, ECLI:NL:RBAMS:2018:1654</a:t>
            </a:r>
          </a:p>
          <a:p>
            <a:pPr marL="342000" lvl="1" indent="-342000">
              <a:lnSpc>
                <a:spcPts val="3000"/>
              </a:lnSpc>
              <a:spcBef>
                <a:spcPts val="576"/>
              </a:spcBef>
              <a:buFont typeface="Arial" panose="020B0604020202020204" pitchFamily="34" charset="0"/>
              <a:buChar char="•"/>
            </a:pPr>
            <a:r>
              <a:rPr lang="nl-NL" altLang="nl-NL" sz="6000" dirty="0" smtClean="0">
                <a:latin typeface="+mj-lt"/>
                <a:cs typeface="Arial" panose="020B0604020202020204" pitchFamily="34" charset="0"/>
              </a:rPr>
              <a:t>Geschil tussen VBO Makelaar en </a:t>
            </a:r>
            <a:r>
              <a:rPr lang="nl-NL" altLang="nl-NL" sz="6000" dirty="0" err="1" smtClean="0">
                <a:latin typeface="+mj-lt"/>
                <a:cs typeface="Arial" panose="020B0604020202020204" pitchFamily="34" charset="0"/>
              </a:rPr>
              <a:t>Funda</a:t>
            </a:r>
            <a:r>
              <a:rPr lang="nl-NL" altLang="nl-NL" sz="6000" dirty="0" smtClean="0">
                <a:latin typeface="+mj-lt"/>
                <a:cs typeface="Arial" panose="020B0604020202020204" pitchFamily="34" charset="0"/>
              </a:rPr>
              <a:t> over ongelijke voorwaarden voor makelaars</a:t>
            </a:r>
          </a:p>
          <a:p>
            <a:pPr marL="342000" lvl="1" indent="-342000">
              <a:lnSpc>
                <a:spcPts val="3000"/>
              </a:lnSpc>
              <a:spcBef>
                <a:spcPts val="576"/>
              </a:spcBef>
              <a:buFont typeface="Arial" panose="020B0604020202020204" pitchFamily="34" charset="0"/>
              <a:buChar char="•"/>
            </a:pPr>
            <a:r>
              <a:rPr lang="nl-NL" altLang="nl-NL" sz="6000" dirty="0" smtClean="0">
                <a:latin typeface="+mj-lt"/>
                <a:cs typeface="Arial" panose="020B0604020202020204" pitchFamily="34" charset="0"/>
              </a:rPr>
              <a:t>Machtspositie </a:t>
            </a:r>
            <a:r>
              <a:rPr lang="nl-NL" altLang="nl-NL" sz="6000" dirty="0" err="1" smtClean="0">
                <a:latin typeface="+mj-lt"/>
                <a:cs typeface="Arial" panose="020B0604020202020204" pitchFamily="34" charset="0"/>
              </a:rPr>
              <a:t>Funda</a:t>
            </a:r>
            <a:endParaRPr lang="nl-NL" altLang="nl-NL" sz="6000" dirty="0" smtClean="0">
              <a:latin typeface="+mj-lt"/>
              <a:cs typeface="Arial" panose="020B0604020202020204" pitchFamily="34" charset="0"/>
            </a:endParaRPr>
          </a:p>
          <a:p>
            <a:pPr marL="342000" lvl="1" indent="-342000">
              <a:lnSpc>
                <a:spcPts val="3000"/>
              </a:lnSpc>
              <a:spcBef>
                <a:spcPts val="576"/>
              </a:spcBef>
              <a:buFont typeface="Arial" panose="020B0604020202020204" pitchFamily="34" charset="0"/>
              <a:buChar char="•"/>
            </a:pPr>
            <a:r>
              <a:rPr lang="nl-NL" altLang="nl-NL" sz="6000" dirty="0" smtClean="0">
                <a:latin typeface="+mj-lt"/>
                <a:cs typeface="Arial" panose="020B0604020202020204" pitchFamily="34" charset="0"/>
              </a:rPr>
              <a:t>Volgens rechtbank geen sprake van misbruik van machtspositie</a:t>
            </a:r>
          </a:p>
          <a:p>
            <a:pPr marL="799200" lvl="3" indent="-342000">
              <a:lnSpc>
                <a:spcPts val="3000"/>
              </a:lnSpc>
              <a:spcBef>
                <a:spcPts val="576"/>
              </a:spcBef>
              <a:buFont typeface="Courier New" panose="02070309020205020404" pitchFamily="49" charset="0"/>
              <a:buChar char="o"/>
            </a:pPr>
            <a:r>
              <a:rPr lang="nl-NL" altLang="nl-NL" sz="6000" dirty="0"/>
              <a:t>Discriminatie is op zichzelf niet verboden</a:t>
            </a:r>
          </a:p>
          <a:p>
            <a:pPr marL="799200" lvl="3" indent="-342000">
              <a:lnSpc>
                <a:spcPts val="3000"/>
              </a:lnSpc>
              <a:spcBef>
                <a:spcPts val="576"/>
              </a:spcBef>
              <a:buFont typeface="Courier New" panose="02070309020205020404" pitchFamily="49" charset="0"/>
              <a:buChar char="o"/>
            </a:pPr>
            <a:r>
              <a:rPr lang="nl-NL" altLang="nl-NL" sz="6000" dirty="0"/>
              <a:t>Pas misbruik als concurrentiepositie ander aantast - niet gebleken</a:t>
            </a:r>
          </a:p>
          <a:p>
            <a:endParaRPr lang="nl-NL" dirty="0"/>
          </a:p>
        </p:txBody>
      </p:sp>
    </p:spTree>
    <p:extLst>
      <p:ext uri="{BB962C8B-B14F-4D97-AF65-F5344CB8AC3E}">
        <p14:creationId xmlns:p14="http://schemas.microsoft.com/office/powerpoint/2010/main" val="1177996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7824" y="1666644"/>
            <a:ext cx="8229600" cy="857250"/>
          </a:xfrm>
        </p:spPr>
        <p:txBody>
          <a:bodyPr>
            <a:normAutofit fontScale="90000"/>
          </a:bodyPr>
          <a:lstStyle/>
          <a:p>
            <a:r>
              <a:rPr lang="nl-NL" b="1" dirty="0" smtClean="0"/>
              <a:t>Schadevergoeding</a:t>
            </a:r>
            <a:r>
              <a:rPr lang="nl-NL" dirty="0" smtClean="0"/>
              <a:t/>
            </a:r>
            <a:br>
              <a:rPr lang="nl-NL" dirty="0" smtClean="0"/>
            </a:br>
            <a:r>
              <a:rPr lang="nl-NL" dirty="0"/>
              <a:t/>
            </a:r>
            <a:br>
              <a:rPr lang="nl-NL" dirty="0"/>
            </a:br>
            <a:endParaRPr lang="nl-NL" sz="4000" dirty="0"/>
          </a:p>
        </p:txBody>
      </p:sp>
    </p:spTree>
    <p:extLst>
      <p:ext uri="{BB962C8B-B14F-4D97-AF65-F5344CB8AC3E}">
        <p14:creationId xmlns:p14="http://schemas.microsoft.com/office/powerpoint/2010/main" val="3288301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p:cNvSpPr>
            <a:spLocks noGrp="1"/>
          </p:cNvSpPr>
          <p:nvPr>
            <p:ph idx="1"/>
          </p:nvPr>
        </p:nvSpPr>
        <p:spPr/>
        <p:txBody>
          <a:bodyPr>
            <a:normAutofit/>
          </a:bodyPr>
          <a:lstStyle/>
          <a:p>
            <a:r>
              <a:rPr lang="nl-NL" altLang="nl-NL" sz="2400" dirty="0" smtClean="0">
                <a:cs typeface="Arial" panose="020B0604020202020204" pitchFamily="34" charset="0"/>
              </a:rPr>
              <a:t>Rb. Amsterdam 13-09-2017, ECLI:NL:RBAMS:2017:6607</a:t>
            </a:r>
          </a:p>
          <a:p>
            <a:r>
              <a:rPr lang="nl-NL" sz="2400" dirty="0" smtClean="0">
                <a:cs typeface="Arial" panose="020B0604020202020204" pitchFamily="34" charset="0"/>
              </a:rPr>
              <a:t>Luchtvrachtkartel, voorgeschiedenis</a:t>
            </a:r>
          </a:p>
          <a:p>
            <a:r>
              <a:rPr lang="nl-NL" sz="2400" dirty="0" smtClean="0"/>
              <a:t>Cessies aan </a:t>
            </a:r>
            <a:r>
              <a:rPr lang="nl-NL" sz="2400" i="1" dirty="0" err="1" smtClean="0"/>
              <a:t>litigation</a:t>
            </a:r>
            <a:r>
              <a:rPr lang="nl-NL" sz="2400" i="1" dirty="0" smtClean="0"/>
              <a:t> vehicle</a:t>
            </a:r>
          </a:p>
          <a:p>
            <a:pPr lvl="1"/>
            <a:r>
              <a:rPr lang="nl-NL" sz="2400" dirty="0" smtClean="0"/>
              <a:t>Voldoende bepaalbaar</a:t>
            </a:r>
          </a:p>
          <a:p>
            <a:pPr lvl="1"/>
            <a:r>
              <a:rPr lang="nl-NL" sz="2400" dirty="0" smtClean="0"/>
              <a:t>Geen strijd fiduciaverbod</a:t>
            </a:r>
          </a:p>
          <a:p>
            <a:pPr lvl="1"/>
            <a:r>
              <a:rPr lang="nl-NL" sz="2400" dirty="0" smtClean="0"/>
              <a:t>Geen strijd goede zeden / openbare orde</a:t>
            </a:r>
          </a:p>
          <a:p>
            <a:endParaRPr lang="nl-NL" sz="2400" dirty="0"/>
          </a:p>
        </p:txBody>
      </p:sp>
      <p:sp>
        <p:nvSpPr>
          <p:cNvPr id="5" name="Titel 3"/>
          <p:cNvSpPr>
            <a:spLocks noGrp="1"/>
          </p:cNvSpPr>
          <p:nvPr>
            <p:ph type="title"/>
          </p:nvPr>
        </p:nvSpPr>
        <p:spPr>
          <a:xfrm>
            <a:off x="457200" y="205979"/>
            <a:ext cx="8229600" cy="857250"/>
          </a:xfrm>
        </p:spPr>
        <p:txBody>
          <a:bodyPr>
            <a:normAutofit/>
          </a:bodyPr>
          <a:lstStyle/>
          <a:p>
            <a:r>
              <a:rPr lang="nl-NL" sz="2600" b="1" dirty="0" smtClean="0"/>
              <a:t>Rechtsgeldigheid cessies</a:t>
            </a:r>
            <a:endParaRPr lang="nl-NL" sz="2600" b="1" dirty="0"/>
          </a:p>
        </p:txBody>
      </p:sp>
    </p:spTree>
    <p:extLst>
      <p:ext uri="{BB962C8B-B14F-4D97-AF65-F5344CB8AC3E}">
        <p14:creationId xmlns:p14="http://schemas.microsoft.com/office/powerpoint/2010/main" val="1279994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p:cNvSpPr>
            <a:spLocks noGrp="1"/>
          </p:cNvSpPr>
          <p:nvPr>
            <p:ph idx="1"/>
          </p:nvPr>
        </p:nvSpPr>
        <p:spPr/>
        <p:txBody>
          <a:bodyPr>
            <a:normAutofit/>
          </a:bodyPr>
          <a:lstStyle/>
          <a:p>
            <a:r>
              <a:rPr lang="nl-NL" altLang="nl-NL" sz="2400" dirty="0">
                <a:cs typeface="Arial" panose="020B0604020202020204" pitchFamily="34" charset="0"/>
              </a:rPr>
              <a:t>HR 16-03-2018, </a:t>
            </a:r>
            <a:r>
              <a:rPr lang="nl-NL" altLang="nl-NL" sz="2400" dirty="0" smtClean="0">
                <a:cs typeface="Arial" panose="020B0604020202020204" pitchFamily="34" charset="0"/>
              </a:rPr>
              <a:t>ECLI:NL:HR:2018:345</a:t>
            </a:r>
          </a:p>
          <a:p>
            <a:r>
              <a:rPr lang="nl-NL" sz="2400" dirty="0" smtClean="0">
                <a:cs typeface="Arial" panose="020B0604020202020204" pitchFamily="34" charset="0"/>
              </a:rPr>
              <a:t>Luchtvrachtkartel, voorgeschiedenis</a:t>
            </a:r>
          </a:p>
          <a:p>
            <a:r>
              <a:rPr lang="nl-NL" sz="2400" dirty="0" smtClean="0"/>
              <a:t>Bepalen toepasselijk recht </a:t>
            </a:r>
            <a:r>
              <a:rPr lang="nl-NL" sz="2400" dirty="0" err="1" smtClean="0"/>
              <a:t>ogv</a:t>
            </a:r>
            <a:r>
              <a:rPr lang="nl-NL" sz="2400" dirty="0" smtClean="0"/>
              <a:t>. WCOD bij grensoverschrijdende inbreuk op de mededingingsregels</a:t>
            </a:r>
          </a:p>
          <a:p>
            <a:r>
              <a:rPr lang="nl-NL" sz="2400" dirty="0" smtClean="0"/>
              <a:t>HR: vragen lenen zich (vooralsnog) niet voor beantwoording bij wijze van prejudiciële beslissing</a:t>
            </a:r>
            <a:endParaRPr lang="nl-NL" sz="2400" dirty="0"/>
          </a:p>
        </p:txBody>
      </p:sp>
      <p:sp>
        <p:nvSpPr>
          <p:cNvPr id="5" name="Titel 3"/>
          <p:cNvSpPr>
            <a:spLocks noGrp="1"/>
          </p:cNvSpPr>
          <p:nvPr>
            <p:ph type="title"/>
          </p:nvPr>
        </p:nvSpPr>
        <p:spPr>
          <a:xfrm>
            <a:off x="457200" y="205979"/>
            <a:ext cx="8229600" cy="857250"/>
          </a:xfrm>
        </p:spPr>
        <p:txBody>
          <a:bodyPr>
            <a:normAutofit/>
          </a:bodyPr>
          <a:lstStyle/>
          <a:p>
            <a:r>
              <a:rPr lang="nl-NL" sz="2600" b="1" dirty="0" smtClean="0"/>
              <a:t>Toepasselijk recht</a:t>
            </a:r>
            <a:endParaRPr lang="nl-NL" sz="2600" b="1" dirty="0"/>
          </a:p>
        </p:txBody>
      </p:sp>
    </p:spTree>
    <p:extLst>
      <p:ext uri="{BB962C8B-B14F-4D97-AF65-F5344CB8AC3E}">
        <p14:creationId xmlns:p14="http://schemas.microsoft.com/office/powerpoint/2010/main" val="499879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p:cNvSpPr>
            <a:spLocks noGrp="1"/>
          </p:cNvSpPr>
          <p:nvPr>
            <p:ph idx="1"/>
          </p:nvPr>
        </p:nvSpPr>
        <p:spPr/>
        <p:txBody>
          <a:bodyPr>
            <a:normAutofit/>
          </a:bodyPr>
          <a:lstStyle/>
          <a:p>
            <a:r>
              <a:rPr lang="nl-NL" altLang="nl-NL" sz="2400" dirty="0" smtClean="0">
                <a:cs typeface="Arial" panose="020B0604020202020204" pitchFamily="34" charset="0"/>
              </a:rPr>
              <a:t>Rb. Amsterdam 09-05-2018, ECLI:NL:RBAMS:2018:3203</a:t>
            </a:r>
          </a:p>
          <a:p>
            <a:r>
              <a:rPr lang="nl-NL" sz="2400" dirty="0" smtClean="0">
                <a:cs typeface="Arial" panose="020B0604020202020204" pitchFamily="34" charset="0"/>
              </a:rPr>
              <a:t>Misbruik machtspositie Griekse (klein)dochter Heineken</a:t>
            </a:r>
          </a:p>
          <a:p>
            <a:r>
              <a:rPr lang="nl-NL" sz="2400" dirty="0" smtClean="0">
                <a:cs typeface="Arial" panose="020B0604020202020204" pitchFamily="34" charset="0"/>
              </a:rPr>
              <a:t>Rechtbank (</a:t>
            </a:r>
            <a:r>
              <a:rPr lang="nl-NL" sz="2400" dirty="0" err="1" smtClean="0">
                <a:cs typeface="Arial" panose="020B0604020202020204" pitchFamily="34" charset="0"/>
              </a:rPr>
              <a:t>ogv</a:t>
            </a:r>
            <a:r>
              <a:rPr lang="nl-NL" sz="2400" dirty="0" smtClean="0">
                <a:cs typeface="Arial" panose="020B0604020202020204" pitchFamily="34" charset="0"/>
              </a:rPr>
              <a:t>. hoofdregel) bevoegd ten aanzien van Heineken</a:t>
            </a:r>
          </a:p>
          <a:p>
            <a:r>
              <a:rPr lang="nl-NL" sz="2400" dirty="0" smtClean="0">
                <a:cs typeface="Arial" panose="020B0604020202020204" pitchFamily="34" charset="0"/>
              </a:rPr>
              <a:t>Onvoldoende nauwe band tussen vorderingen jegens Heineken en </a:t>
            </a:r>
            <a:r>
              <a:rPr lang="nl-NL" sz="2400" dirty="0" err="1" smtClean="0">
                <a:cs typeface="Arial" panose="020B0604020202020204" pitchFamily="34" charset="0"/>
              </a:rPr>
              <a:t>Athenian</a:t>
            </a:r>
            <a:r>
              <a:rPr lang="nl-NL" sz="2400" dirty="0" smtClean="0">
                <a:cs typeface="Arial" panose="020B0604020202020204" pitchFamily="34" charset="0"/>
              </a:rPr>
              <a:t> </a:t>
            </a:r>
            <a:r>
              <a:rPr lang="nl-NL" sz="2400" dirty="0" err="1" smtClean="0">
                <a:cs typeface="Arial" panose="020B0604020202020204" pitchFamily="34" charset="0"/>
              </a:rPr>
              <a:t>Brewery</a:t>
            </a:r>
            <a:endParaRPr lang="nl-NL" sz="2400" dirty="0"/>
          </a:p>
        </p:txBody>
      </p:sp>
      <p:sp>
        <p:nvSpPr>
          <p:cNvPr id="5" name="Titel 3"/>
          <p:cNvSpPr>
            <a:spLocks noGrp="1"/>
          </p:cNvSpPr>
          <p:nvPr>
            <p:ph type="title"/>
          </p:nvPr>
        </p:nvSpPr>
        <p:spPr>
          <a:xfrm>
            <a:off x="457200" y="205979"/>
            <a:ext cx="8229600" cy="857250"/>
          </a:xfrm>
        </p:spPr>
        <p:txBody>
          <a:bodyPr>
            <a:normAutofit/>
          </a:bodyPr>
          <a:lstStyle/>
          <a:p>
            <a:r>
              <a:rPr lang="nl-NL" sz="2600" b="1" dirty="0" smtClean="0"/>
              <a:t>Bevoegdheid Nederlandse rechter</a:t>
            </a:r>
            <a:endParaRPr lang="nl-NL" sz="2600" b="1" dirty="0"/>
          </a:p>
        </p:txBody>
      </p:sp>
    </p:spTree>
    <p:extLst>
      <p:ext uri="{BB962C8B-B14F-4D97-AF65-F5344CB8AC3E}">
        <p14:creationId xmlns:p14="http://schemas.microsoft.com/office/powerpoint/2010/main" val="19853049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p:cNvSpPr>
            <a:spLocks noGrp="1"/>
          </p:cNvSpPr>
          <p:nvPr>
            <p:ph idx="1"/>
          </p:nvPr>
        </p:nvSpPr>
        <p:spPr/>
        <p:txBody>
          <a:bodyPr>
            <a:normAutofit/>
          </a:bodyPr>
          <a:lstStyle/>
          <a:p>
            <a:r>
              <a:rPr lang="nl-NL" altLang="nl-NL" sz="2400" dirty="0" smtClean="0">
                <a:cs typeface="Arial" panose="020B0604020202020204" pitchFamily="34" charset="0"/>
              </a:rPr>
              <a:t>Rb. Oost-Brabant 29-11-2017, ECLI:NL:RBOBR:2017:6932; ECLI:NL:RBOBR:2017:6331; ECLI:NL:RBOBR:2017:6332</a:t>
            </a:r>
            <a:r>
              <a:rPr lang="nl-NL" altLang="nl-NL" sz="2400" dirty="0">
                <a:cs typeface="Arial" panose="020B0604020202020204" pitchFamily="34" charset="0"/>
              </a:rPr>
              <a:t>; </a:t>
            </a:r>
            <a:r>
              <a:rPr lang="nl-NL" altLang="nl-NL" sz="2400" dirty="0" smtClean="0">
                <a:cs typeface="Arial" panose="020B0604020202020204" pitchFamily="34" charset="0"/>
              </a:rPr>
              <a:t>ECLI:NL:RBOBR:2017:6333</a:t>
            </a:r>
          </a:p>
          <a:p>
            <a:r>
              <a:rPr lang="en-US" altLang="nl-NL" sz="2400" dirty="0" err="1" smtClean="0">
                <a:cs typeface="Arial" panose="020B0604020202020204" pitchFamily="34" charset="0"/>
              </a:rPr>
              <a:t>Bevoegdheid</a:t>
            </a:r>
            <a:r>
              <a:rPr lang="en-US" altLang="nl-NL" sz="2400" dirty="0" smtClean="0">
                <a:cs typeface="Arial" panose="020B0604020202020204" pitchFamily="34" charset="0"/>
              </a:rPr>
              <a:t>: </a:t>
            </a:r>
            <a:r>
              <a:rPr lang="en-US" altLang="nl-NL" sz="2400" dirty="0" err="1" smtClean="0">
                <a:cs typeface="Arial" panose="020B0604020202020204" pitchFamily="34" charset="0"/>
              </a:rPr>
              <a:t>voorzienbaar</a:t>
            </a:r>
            <a:r>
              <a:rPr lang="en-US" altLang="nl-NL" sz="2400" dirty="0" smtClean="0">
                <a:cs typeface="Arial" panose="020B0604020202020204" pitchFamily="34" charset="0"/>
              </a:rPr>
              <a:t> </a:t>
            </a:r>
            <a:r>
              <a:rPr lang="en-US" altLang="nl-NL" sz="2400" dirty="0" err="1" smtClean="0">
                <a:cs typeface="Arial" panose="020B0604020202020204" pitchFamily="34" charset="0"/>
              </a:rPr>
              <a:t>en</a:t>
            </a:r>
            <a:r>
              <a:rPr lang="en-US" altLang="nl-NL" sz="2400" dirty="0" smtClean="0">
                <a:cs typeface="Arial" panose="020B0604020202020204" pitchFamily="34" charset="0"/>
              </a:rPr>
              <a:t> </a:t>
            </a:r>
            <a:r>
              <a:rPr lang="en-US" altLang="nl-NL" sz="2400" dirty="0" err="1" smtClean="0">
                <a:cs typeface="Arial" panose="020B0604020202020204" pitchFamily="34" charset="0"/>
              </a:rPr>
              <a:t>nauwe</a:t>
            </a:r>
            <a:r>
              <a:rPr lang="en-US" altLang="nl-NL" sz="2400" dirty="0" smtClean="0">
                <a:cs typeface="Arial" panose="020B0604020202020204" pitchFamily="34" charset="0"/>
              </a:rPr>
              <a:t> band met </a:t>
            </a:r>
            <a:r>
              <a:rPr lang="en-US" altLang="nl-NL" sz="2400" dirty="0" err="1" smtClean="0">
                <a:cs typeface="Arial" panose="020B0604020202020204" pitchFamily="34" charset="0"/>
              </a:rPr>
              <a:t>vordering</a:t>
            </a:r>
            <a:r>
              <a:rPr lang="en-US" altLang="nl-NL" sz="2400" dirty="0" smtClean="0">
                <a:cs typeface="Arial" panose="020B0604020202020204" pitchFamily="34" charset="0"/>
              </a:rPr>
              <a:t> </a:t>
            </a:r>
            <a:r>
              <a:rPr lang="en-US" altLang="nl-NL" sz="2400" dirty="0" err="1" smtClean="0">
                <a:cs typeface="Arial" panose="020B0604020202020204" pitchFamily="34" charset="0"/>
              </a:rPr>
              <a:t>ankergedaagde</a:t>
            </a:r>
            <a:endParaRPr lang="en-US" altLang="nl-NL" sz="2400" dirty="0" smtClean="0">
              <a:cs typeface="Arial" panose="020B0604020202020204" pitchFamily="34" charset="0"/>
            </a:endParaRPr>
          </a:p>
          <a:p>
            <a:pPr lvl="1"/>
            <a:r>
              <a:rPr lang="en-US" altLang="nl-NL" sz="2400" i="1" dirty="0" smtClean="0">
                <a:cs typeface="Arial" panose="020B0604020202020204" pitchFamily="34" charset="0"/>
              </a:rPr>
              <a:t>Technicolor USA </a:t>
            </a:r>
            <a:r>
              <a:rPr lang="en-US" altLang="nl-NL" sz="2400" dirty="0" err="1" smtClean="0">
                <a:cs typeface="Arial" panose="020B0604020202020204" pitchFamily="34" charset="0"/>
              </a:rPr>
              <a:t>niet</a:t>
            </a:r>
            <a:r>
              <a:rPr lang="en-US" altLang="nl-NL" sz="2400" dirty="0" smtClean="0">
                <a:cs typeface="Arial" panose="020B0604020202020204" pitchFamily="34" charset="0"/>
              </a:rPr>
              <a:t> </a:t>
            </a:r>
            <a:r>
              <a:rPr lang="en-US" altLang="nl-NL" sz="2400" dirty="0" err="1" smtClean="0">
                <a:cs typeface="Arial" panose="020B0604020202020204" pitchFamily="34" charset="0"/>
              </a:rPr>
              <a:t>actief</a:t>
            </a:r>
            <a:r>
              <a:rPr lang="en-US" altLang="nl-NL" sz="2400" dirty="0" smtClean="0">
                <a:cs typeface="Arial" panose="020B0604020202020204" pitchFamily="34" charset="0"/>
              </a:rPr>
              <a:t> op CDT-</a:t>
            </a:r>
            <a:r>
              <a:rPr lang="en-US" altLang="nl-NL" sz="2400" dirty="0" err="1" smtClean="0">
                <a:cs typeface="Arial" panose="020B0604020202020204" pitchFamily="34" charset="0"/>
              </a:rPr>
              <a:t>markt</a:t>
            </a:r>
            <a:endParaRPr lang="en-US" altLang="nl-NL" sz="2400" dirty="0" smtClean="0">
              <a:cs typeface="Arial" panose="020B0604020202020204" pitchFamily="34" charset="0"/>
            </a:endParaRPr>
          </a:p>
          <a:p>
            <a:r>
              <a:rPr lang="en-US" altLang="nl-NL" sz="2400" dirty="0" err="1" smtClean="0">
                <a:cs typeface="Arial" panose="020B0604020202020204" pitchFamily="34" charset="0"/>
              </a:rPr>
              <a:t>Preliminair</a:t>
            </a:r>
            <a:r>
              <a:rPr lang="en-US" altLang="nl-NL" sz="2400" dirty="0" smtClean="0">
                <a:cs typeface="Arial" panose="020B0604020202020204" pitchFamily="34" charset="0"/>
              </a:rPr>
              <a:t> </a:t>
            </a:r>
            <a:r>
              <a:rPr lang="en-US" altLang="nl-NL" sz="2400" dirty="0" err="1" smtClean="0">
                <a:cs typeface="Arial" panose="020B0604020202020204" pitchFamily="34" charset="0"/>
              </a:rPr>
              <a:t>stelplichtverweer</a:t>
            </a:r>
            <a:r>
              <a:rPr lang="en-US" altLang="nl-NL" sz="2400" dirty="0" smtClean="0">
                <a:cs typeface="Arial" panose="020B0604020202020204" pitchFamily="34" charset="0"/>
              </a:rPr>
              <a:t>: </a:t>
            </a:r>
            <a:r>
              <a:rPr lang="en-US" altLang="nl-NL" sz="2400" dirty="0" err="1" smtClean="0">
                <a:cs typeface="Arial" panose="020B0604020202020204" pitchFamily="34" charset="0"/>
              </a:rPr>
              <a:t>voldoende</a:t>
            </a:r>
            <a:r>
              <a:rPr lang="en-US" altLang="nl-NL" sz="2400" dirty="0" smtClean="0">
                <a:cs typeface="Arial" panose="020B0604020202020204" pitchFamily="34" charset="0"/>
              </a:rPr>
              <a:t> </a:t>
            </a:r>
            <a:r>
              <a:rPr lang="en-US" altLang="nl-NL" sz="2400" dirty="0" err="1" smtClean="0">
                <a:cs typeface="Arial" panose="020B0604020202020204" pitchFamily="34" charset="0"/>
              </a:rPr>
              <a:t>gesteld</a:t>
            </a:r>
            <a:endParaRPr lang="en-US" altLang="nl-NL" sz="2400" dirty="0" smtClean="0">
              <a:cs typeface="Arial" panose="020B0604020202020204" pitchFamily="34" charset="0"/>
            </a:endParaRPr>
          </a:p>
          <a:p>
            <a:r>
              <a:rPr lang="en-US" altLang="nl-NL" sz="2400" dirty="0" err="1" smtClean="0">
                <a:cs typeface="Arial" panose="020B0604020202020204" pitchFamily="34" charset="0"/>
              </a:rPr>
              <a:t>Omvang</a:t>
            </a:r>
            <a:r>
              <a:rPr lang="en-US" altLang="nl-NL" sz="2400" dirty="0" smtClean="0">
                <a:cs typeface="Arial" panose="020B0604020202020204" pitchFamily="34" charset="0"/>
              </a:rPr>
              <a:t> van de </a:t>
            </a:r>
            <a:r>
              <a:rPr lang="en-US" altLang="nl-NL" sz="2400" dirty="0" err="1" smtClean="0">
                <a:cs typeface="Arial" panose="020B0604020202020204" pitchFamily="34" charset="0"/>
              </a:rPr>
              <a:t>vordering</a:t>
            </a:r>
            <a:endParaRPr lang="en-US" altLang="nl-NL" sz="2400" dirty="0" smtClean="0">
              <a:cs typeface="Arial" panose="020B0604020202020204" pitchFamily="34" charset="0"/>
            </a:endParaRPr>
          </a:p>
          <a:p>
            <a:endParaRPr lang="nl-NL" altLang="nl-NL" sz="2400" dirty="0" smtClean="0">
              <a:cs typeface="Arial" panose="020B0604020202020204" pitchFamily="34" charset="0"/>
            </a:endParaRPr>
          </a:p>
        </p:txBody>
      </p:sp>
      <p:sp>
        <p:nvSpPr>
          <p:cNvPr id="5" name="Titel 3"/>
          <p:cNvSpPr>
            <a:spLocks noGrp="1"/>
          </p:cNvSpPr>
          <p:nvPr>
            <p:ph type="title"/>
          </p:nvPr>
        </p:nvSpPr>
        <p:spPr>
          <a:xfrm>
            <a:off x="457200" y="205979"/>
            <a:ext cx="8229600" cy="857250"/>
          </a:xfrm>
        </p:spPr>
        <p:txBody>
          <a:bodyPr>
            <a:normAutofit/>
          </a:bodyPr>
          <a:lstStyle/>
          <a:p>
            <a:r>
              <a:rPr lang="nl-NL" sz="2600" b="1" dirty="0" smtClean="0"/>
              <a:t>Bevoegdheid en stelplicht</a:t>
            </a:r>
            <a:endParaRPr lang="nl-NL" sz="2600" b="1" dirty="0"/>
          </a:p>
        </p:txBody>
      </p:sp>
    </p:spTree>
    <p:extLst>
      <p:ext uri="{BB962C8B-B14F-4D97-AF65-F5344CB8AC3E}">
        <p14:creationId xmlns:p14="http://schemas.microsoft.com/office/powerpoint/2010/main" val="1764773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Vragen?</a:t>
            </a:r>
            <a:endParaRPr lang="nl-NL" dirty="0"/>
          </a:p>
        </p:txBody>
      </p:sp>
      <p:sp>
        <p:nvSpPr>
          <p:cNvPr id="3" name="Tijdelijke aanduiding voor inhoud 2"/>
          <p:cNvSpPr>
            <a:spLocks noGrp="1"/>
          </p:cNvSpPr>
          <p:nvPr>
            <p:ph idx="1"/>
          </p:nvPr>
        </p:nvSpPr>
        <p:spPr/>
        <p:txBody>
          <a:bodyPr>
            <a:normAutofit/>
          </a:bodyPr>
          <a:lstStyle/>
          <a:p>
            <a:pPr marL="0" lvl="0" indent="0" algn="ctr">
              <a:buNone/>
            </a:pPr>
            <a:r>
              <a:rPr lang="nl-NL" altLang="nl-NL" sz="2400" dirty="0" smtClean="0">
                <a:solidFill>
                  <a:prstClr val="black"/>
                </a:solidFill>
                <a:latin typeface="+mj-lt"/>
                <a:cs typeface="Arial" panose="020B0604020202020204" pitchFamily="34" charset="0"/>
              </a:rPr>
              <a:t>martijn.vandehel@maverick-law.com </a:t>
            </a:r>
            <a:r>
              <a:rPr lang="nl-NL" altLang="nl-NL" sz="2400" dirty="0">
                <a:solidFill>
                  <a:prstClr val="black"/>
                </a:solidFill>
                <a:latin typeface="+mj-lt"/>
                <a:cs typeface="Arial" panose="020B0604020202020204" pitchFamily="34" charset="0"/>
              </a:rPr>
              <a:t>/ 06 21 210 853 </a:t>
            </a:r>
            <a:endParaRPr lang="nl-NL" altLang="nl-NL" sz="2400" dirty="0" smtClean="0">
              <a:solidFill>
                <a:prstClr val="black"/>
              </a:solidFill>
              <a:latin typeface="+mj-lt"/>
              <a:cs typeface="Arial" panose="020B0604020202020204" pitchFamily="34" charset="0"/>
            </a:endParaRPr>
          </a:p>
          <a:p>
            <a:pPr marL="0" lvl="0" indent="0" algn="ctr">
              <a:buNone/>
            </a:pPr>
            <a:r>
              <a:rPr lang="nl-NL" altLang="nl-NL" sz="2400" dirty="0" smtClean="0">
                <a:solidFill>
                  <a:prstClr val="black"/>
                </a:solidFill>
                <a:latin typeface="+mj-lt"/>
                <a:cs typeface="Arial" panose="020B0604020202020204" pitchFamily="34" charset="0"/>
              </a:rPr>
              <a:t>tim.raats@maverick-law.com 0</a:t>
            </a:r>
            <a:r>
              <a:rPr lang="nl-NL" sz="2400" dirty="0" smtClean="0">
                <a:latin typeface="+mj-lt"/>
              </a:rPr>
              <a:t>6 </a:t>
            </a:r>
            <a:r>
              <a:rPr lang="nl-NL" sz="2400" dirty="0">
                <a:latin typeface="+mj-lt"/>
              </a:rPr>
              <a:t>43 107 436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2139702"/>
            <a:ext cx="1457325" cy="2076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2111127"/>
            <a:ext cx="1476375" cy="210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54692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smtClean="0"/>
              <a:t>Bedankt voor uw aandacht.</a:t>
            </a:r>
            <a:endParaRPr lang="nl-NL" dirty="0"/>
          </a:p>
        </p:txBody>
      </p:sp>
      <p:pic>
        <p:nvPicPr>
          <p:cNvPr id="4" name="Afbeelding 3" descr="logo_big.png"/>
          <p:cNvPicPr/>
          <p:nvPr/>
        </p:nvPicPr>
        <p:blipFill>
          <a:blip r:embed="rId2"/>
          <a:stretch>
            <a:fillRect/>
          </a:stretch>
        </p:blipFill>
        <p:spPr>
          <a:xfrm>
            <a:off x="3483682" y="2859782"/>
            <a:ext cx="2176636" cy="1224136"/>
          </a:xfrm>
          <a:prstGeom prst="rect">
            <a:avLst/>
          </a:prstGeom>
        </p:spPr>
      </p:pic>
    </p:spTree>
    <p:extLst>
      <p:ext uri="{BB962C8B-B14F-4D97-AF65-F5344CB8AC3E}">
        <p14:creationId xmlns:p14="http://schemas.microsoft.com/office/powerpoint/2010/main" val="605189191"/>
      </p:ext>
    </p:extLst>
  </p:cSld>
  <p:clrMapOvr>
    <a:masterClrMapping/>
  </p:clrMapOvr>
  <p:timing>
    <p:tnLst>
      <p:par>
        <p:cTn id="1" dur="indefinite" restart="never" nodeType="tmRoot"/>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1581</TotalTime>
  <Words>1226</Words>
  <Application>Microsoft Office PowerPoint</Application>
  <PresentationFormat>Diavoorstelling (16:9)</PresentationFormat>
  <Paragraphs>149</Paragraphs>
  <Slides>32</Slides>
  <Notes>1</Notes>
  <HiddenSlides>0</HiddenSlides>
  <MMClips>0</MMClips>
  <ScaleCrop>false</ScaleCrop>
  <HeadingPairs>
    <vt:vector size="4" baseType="variant">
      <vt:variant>
        <vt:lpstr>Thema</vt:lpstr>
      </vt:variant>
      <vt:variant>
        <vt:i4>1</vt:i4>
      </vt:variant>
      <vt:variant>
        <vt:lpstr>Diatitels</vt:lpstr>
      </vt:variant>
      <vt:variant>
        <vt:i4>32</vt:i4>
      </vt:variant>
    </vt:vector>
  </HeadingPairs>
  <TitlesOfParts>
    <vt:vector size="33" baseType="lpstr">
      <vt:lpstr>Kantoorthema</vt:lpstr>
      <vt:lpstr>Webinar Recente Uitspraken Mededingingsrecht</vt:lpstr>
      <vt:lpstr>Agenda</vt:lpstr>
      <vt:lpstr>Kartelverbod  Civielrechtelijke uitspraken</vt:lpstr>
      <vt:lpstr>Ageviewers geen kartelvorming leden CBL</vt:lpstr>
      <vt:lpstr>Niet-concurrentiebeding bij overname</vt:lpstr>
      <vt:lpstr>Niet-concurrentiebeding bij overname II</vt:lpstr>
      <vt:lpstr>Coty: online marktplaatsverbod mag</vt:lpstr>
      <vt:lpstr>Verbod verkoop marktplaats toegestaan</vt:lpstr>
      <vt:lpstr>Geen overtreding als Staat niet als onderneming handelt</vt:lpstr>
      <vt:lpstr>Onvoldoende onderbouwing uitzondering bagatel</vt:lpstr>
      <vt:lpstr>Stelplicht / bewijslast – branchebescherming winkelcentrum geen strekkingsbeding</vt:lpstr>
      <vt:lpstr>Stelplicht / bewijslast – afnamebeding horecaexploitant</vt:lpstr>
      <vt:lpstr>Stelplicht / bewijslast – niet bewezen dat opzegging gevolg is van OAFG</vt:lpstr>
      <vt:lpstr>Stelplicht / bewijslast - onvoldoende gesteld uitsluiting verloskundigen</vt:lpstr>
      <vt:lpstr>Stelplicht / bewijslast – vaststelling veiligheidsvoorschriften</vt:lpstr>
      <vt:lpstr>Stelplicht / bewijslast – post-term non-concurrentiebeding franchiseovereenkomst </vt:lpstr>
      <vt:lpstr>Verticale prijsbinding in franchiseovereenkomst</vt:lpstr>
      <vt:lpstr>Kartelverbod  Bestuursrechtelijke uitspraken</vt:lpstr>
      <vt:lpstr>Vernietiging boete ACM koelvrieshuizen - geen totaalplan</vt:lpstr>
      <vt:lpstr>Vernietiging boetes ACM executieveilingen - geen totaalplan </vt:lpstr>
      <vt:lpstr>ACM heeft terecht boetes opgelegd wegens cover pricing </vt:lpstr>
      <vt:lpstr>Misbruik van machtspositie    </vt:lpstr>
      <vt:lpstr>MEO: verboden discriminatie bij nadeel </vt:lpstr>
      <vt:lpstr> Videma: misbruik machtspositie</vt:lpstr>
      <vt:lpstr>Funda: machtspositie geen misbruik </vt:lpstr>
      <vt:lpstr>Schadevergoeding  </vt:lpstr>
      <vt:lpstr>Rechtsgeldigheid cessies</vt:lpstr>
      <vt:lpstr>Toepasselijk recht</vt:lpstr>
      <vt:lpstr>Bevoegdheid Nederlandse rechter</vt:lpstr>
      <vt:lpstr>Bevoegdheid en stelplicht</vt:lpstr>
      <vt:lpstr>Vragen?</vt:lpstr>
      <vt:lpstr>Bedankt voor uw aandacht.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Academie voor de Rechtspraktijk  Webinar  1</dc:title>
  <dc:creator>pieter</dc:creator>
  <cp:lastModifiedBy>paralegal | Maverick Advocaten</cp:lastModifiedBy>
  <cp:revision>135</cp:revision>
  <cp:lastPrinted>2018-06-26T12:45:35Z</cp:lastPrinted>
  <dcterms:created xsi:type="dcterms:W3CDTF">2016-12-12T15:13:19Z</dcterms:created>
  <dcterms:modified xsi:type="dcterms:W3CDTF">2018-07-10T14:57:33Z</dcterms:modified>
</cp:coreProperties>
</file>